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73" r:id="rId3"/>
    <p:sldId id="548" r:id="rId4"/>
    <p:sldId id="263" r:id="rId5"/>
    <p:sldId id="579" r:id="rId6"/>
    <p:sldId id="264" r:id="rId7"/>
    <p:sldId id="268" r:id="rId8"/>
    <p:sldId id="323" r:id="rId9"/>
    <p:sldId id="267" r:id="rId10"/>
    <p:sldId id="270" r:id="rId11"/>
    <p:sldId id="278" r:id="rId12"/>
    <p:sldId id="272" r:id="rId13"/>
    <p:sldId id="302" r:id="rId14"/>
    <p:sldId id="581" r:id="rId15"/>
    <p:sldId id="580" r:id="rId16"/>
    <p:sldId id="585" r:id="rId17"/>
    <p:sldId id="584" r:id="rId18"/>
    <p:sldId id="586" r:id="rId19"/>
    <p:sldId id="301" r:id="rId20"/>
    <p:sldId id="583" r:id="rId21"/>
    <p:sldId id="401" r:id="rId22"/>
    <p:sldId id="283" r:id="rId23"/>
    <p:sldId id="587" r:id="rId24"/>
    <p:sldId id="588" r:id="rId25"/>
    <p:sldId id="274" r:id="rId26"/>
    <p:sldId id="590" r:id="rId27"/>
    <p:sldId id="591" r:id="rId28"/>
    <p:sldId id="285" r:id="rId29"/>
    <p:sldId id="604" r:id="rId30"/>
    <p:sldId id="605" r:id="rId31"/>
    <p:sldId id="305" r:id="rId32"/>
    <p:sldId id="606" r:id="rId33"/>
    <p:sldId id="607" r:id="rId34"/>
    <p:sldId id="286" r:id="rId35"/>
    <p:sldId id="614" r:id="rId36"/>
    <p:sldId id="613" r:id="rId37"/>
    <p:sldId id="287" r:id="rId38"/>
    <p:sldId id="288" r:id="rId39"/>
    <p:sldId id="289" r:id="rId40"/>
    <p:sldId id="299" r:id="rId41"/>
    <p:sldId id="298" r:id="rId42"/>
    <p:sldId id="599" r:id="rId43"/>
    <p:sldId id="592" r:id="rId44"/>
    <p:sldId id="300" r:id="rId45"/>
    <p:sldId id="600" r:id="rId46"/>
    <p:sldId id="608" r:id="rId47"/>
    <p:sldId id="615" r:id="rId48"/>
    <p:sldId id="616" r:id="rId49"/>
    <p:sldId id="290" r:id="rId50"/>
    <p:sldId id="593" r:id="rId51"/>
    <p:sldId id="314" r:id="rId52"/>
    <p:sldId id="609" r:id="rId53"/>
    <p:sldId id="610" r:id="rId54"/>
    <p:sldId id="611" r:id="rId55"/>
    <p:sldId id="612" r:id="rId56"/>
    <p:sldId id="322" r:id="rId57"/>
    <p:sldId id="519" r:id="rId58"/>
    <p:sldId id="603" r:id="rId59"/>
    <p:sldId id="595" r:id="rId60"/>
    <p:sldId id="596" r:id="rId61"/>
    <p:sldId id="594" r:id="rId62"/>
    <p:sldId id="597" r:id="rId63"/>
    <p:sldId id="309" r:id="rId64"/>
    <p:sldId id="310" r:id="rId65"/>
    <p:sldId id="601" r:id="rId66"/>
    <p:sldId id="602" r:id="rId67"/>
    <p:sldId id="313" r:id="rId68"/>
    <p:sldId id="262" r:id="rId69"/>
    <p:sldId id="307" r:id="rId70"/>
    <p:sldId id="319" r:id="rId71"/>
    <p:sldId id="321" r:id="rId72"/>
    <p:sldId id="292" r:id="rId73"/>
    <p:sldId id="618" r:id="rId74"/>
    <p:sldId id="619" r:id="rId75"/>
    <p:sldId id="374" r:id="rId76"/>
    <p:sldId id="620" r:id="rId77"/>
    <p:sldId id="617" r:id="rId78"/>
    <p:sldId id="325" r:id="rId79"/>
    <p:sldId id="277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08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82436-808D-4AA3-A471-9C9D73B881DD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DF722-80B2-417A-8CAE-8ED4B889B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8888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100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>
            <a:spLocks noGrp="1"/>
          </p:cNvSpPr>
          <p:nvPr>
            <p:ph type="sldNum" idx="12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30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094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186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834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5858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216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971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69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2327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620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683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101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8874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9768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327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348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345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Kimball calls load ID “audit key”</a:t>
            </a: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12:notes"/>
          <p:cNvSpPr txBox="1">
            <a:spLocks noGrp="1"/>
          </p:cNvSpPr>
          <p:nvPr>
            <p:ph type="sldNum" idx="12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01717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3529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04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063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47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410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4AF71-DB2D-41ED-A181-E4ED17F449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1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6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3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6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79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34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45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9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0A92E-B9DE-4867-B8E8-653174495FA0}" type="datetimeFigureOut">
              <a:rPr lang="en-US" smtClean="0"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07F9C-64DD-4128-8535-A5234AC7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0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dbatchelder.com/blog/200412/elements_vs_attributes.html" TargetMode="External"/><Relationship Id="rId2" Type="http://schemas.openxmlformats.org/officeDocument/2006/relationships/hyperlink" Target="https://www.w3schools.com/xml/xml_attributes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.pn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python/pandas/pandas_ref_dataframe.asp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277dfx2bm2883ohl6u2g3l59-wpengine.netdna-ssl.com/wp-content/uploads/2014/10/UnionInsersectExcept.jpg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ostgresqltutorial.com/postgresql-serial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qlshack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3142" y="2362200"/>
            <a:ext cx="7772400" cy="1622425"/>
          </a:xfrm>
        </p:spPr>
        <p:txBody>
          <a:bodyPr>
            <a:normAutofit fontScale="90000"/>
          </a:bodyPr>
          <a:lstStyle/>
          <a:p>
            <a:r>
              <a:rPr lang="en-US" dirty="0"/>
              <a:t>CS689</a:t>
            </a:r>
            <a:br>
              <a:rPr lang="en-US"/>
            </a:br>
            <a:r>
              <a:rPr lang="en-US"/>
              <a:t>Module 3-Extract</a:t>
            </a:r>
            <a:r>
              <a:rPr lang="en-US" dirty="0"/>
              <a:t>, Transform, Load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 CS 689 </a:t>
            </a:r>
          </a:p>
          <a:p>
            <a:r>
              <a:rPr lang="en-US" dirty="0"/>
              <a:t>Designing and Implementing </a:t>
            </a:r>
          </a:p>
          <a:p>
            <a:r>
              <a:rPr lang="en-US" dirty="0"/>
              <a:t>a Data Warehouse</a:t>
            </a:r>
          </a:p>
          <a:p>
            <a:r>
              <a:rPr lang="en-US" dirty="0"/>
              <a:t>Jack Polnar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74" y="761999"/>
            <a:ext cx="2065337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0000" y="6477000"/>
            <a:ext cx="137160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10/21/2023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457200" y="214313"/>
            <a:ext cx="8486775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Extraction – Data sources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1"/>
          </p:nvPr>
        </p:nvSpPr>
        <p:spPr>
          <a:xfrm>
            <a:off x="838200" y="1371601"/>
            <a:ext cx="79248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Operational Data Stores</a:t>
            </a:r>
            <a:endParaRPr lang="en-US" dirty="0"/>
          </a:p>
          <a:p>
            <a:pPr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Feeds</a:t>
            </a:r>
          </a:p>
          <a:p>
            <a:pPr lvl="1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Flat files</a:t>
            </a:r>
          </a:p>
          <a:p>
            <a:pPr lvl="1">
              <a:spcBef>
                <a:spcPts val="0"/>
              </a:spcBef>
              <a:buClr>
                <a:schemeClr val="tx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Documents (XML &amp; JSON)</a:t>
            </a:r>
          </a:p>
          <a:p>
            <a:pPr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Web Services &amp; APIs</a:t>
            </a:r>
          </a:p>
          <a:p>
            <a:pPr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Streaming Data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F4FFD2-4E2A-441E-A9DF-0D606375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Extracting data color icon. Robot retrieving electronic file from folder.  RPA. Using cloud service. Robotic process automation. Isolated vector  illustration 4555873 Vector Art at Vecteezy">
            <a:extLst>
              <a:ext uri="{FF2B5EF4-FFF2-40B4-BE49-F238E27FC236}">
                <a16:creationId xmlns:a16="http://schemas.microsoft.com/office/drawing/2014/main" id="{88921B3F-5D9F-4B8C-89DE-A3F051D2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38487"/>
            <a:ext cx="35052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9" b="0" i="0" u="none" strike="noStrike" cap="none" dirty="0">
                <a:ea typeface="Tahoma"/>
                <a:cs typeface="Tahoma"/>
                <a:sym typeface="Tahoma"/>
              </a:rPr>
              <a:t>(Remote) Operational Data Stores</a:t>
            </a:r>
            <a:endParaRPr sz="3959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690015" y="949876"/>
            <a:ext cx="8253959" cy="3915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Extracting data from Relational Structured MOSTLY CONSISTENT OLTP system</a:t>
            </a: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2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Huge advantage in that the data is mostly consistent and clean</a:t>
            </a: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2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Connections via ODBC (Open Database Connectivity)</a:t>
            </a:r>
            <a:endParaRPr sz="2200" dirty="0"/>
          </a:p>
          <a:p>
            <a:pPr marR="0" lvl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SzPct val="100000"/>
            </a:pPr>
            <a:r>
              <a:rPr lang="en-US" sz="2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Extraction typically via a series of SQL queries </a:t>
            </a:r>
          </a:p>
          <a:p>
            <a:pPr marR="0" lvl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SzPct val="100000"/>
            </a:pPr>
            <a:r>
              <a:rPr lang="en-US" sz="22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Will require some joins, however the benefit will be consistent data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Look to use Views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Reference tables</a:t>
            </a:r>
            <a:endParaRPr sz="2200" dirty="0"/>
          </a:p>
          <a:p>
            <a:pPr marR="0" lvl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SzPct val="100000"/>
            </a:pPr>
            <a:r>
              <a:rPr lang="en-US" sz="2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Can be impaired by RDBMS concerns</a:t>
            </a:r>
          </a:p>
          <a:p>
            <a:pPr lvl="1" indent="-342900">
              <a:lnSpc>
                <a:spcPct val="80000"/>
              </a:lnSpc>
              <a:spcBef>
                <a:spcPts val="49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Performance issues-lock contention on heavy queries</a:t>
            </a:r>
          </a:p>
          <a:p>
            <a:pPr lvl="1" indent="-342900">
              <a:lnSpc>
                <a:spcPct val="80000"/>
              </a:lnSpc>
              <a:spcBef>
                <a:spcPts val="49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What if the st</a:t>
            </a:r>
            <a:r>
              <a:rPr lang="en-US" sz="22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ructure changes?</a:t>
            </a:r>
            <a:endParaRPr lang="en-US" sz="22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897EE-DC32-4B32-9999-B36CB625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6" y="5726816"/>
            <a:ext cx="1508097" cy="882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3F9AE8-F921-41C5-9717-DCBAB5E4D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789401"/>
            <a:ext cx="3077664" cy="2124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52BBE0-A48C-4A1B-BA4D-ABFB900A0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8E0C99E-B1C4-48CA-BAE2-356DF33B63A5}"/>
              </a:ext>
            </a:extLst>
          </p:cNvPr>
          <p:cNvSpPr/>
          <p:nvPr/>
        </p:nvSpPr>
        <p:spPr>
          <a:xfrm>
            <a:off x="1371600" y="4806507"/>
            <a:ext cx="2620464" cy="94208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can make your ETL very simple!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70 Keep It Simple Stupid Stock Photos, Pictures &amp; Royalty-Free Images -  iStock">
            <a:extLst>
              <a:ext uri="{FF2B5EF4-FFF2-40B4-BE49-F238E27FC236}">
                <a16:creationId xmlns:a16="http://schemas.microsoft.com/office/drawing/2014/main" id="{314583BA-2D06-4A03-A753-6E1F7322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4" y="1804120"/>
            <a:ext cx="1976991" cy="162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-76200" y="214314"/>
            <a:ext cx="9020175" cy="7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Data Feeds- Flat File Sources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439585" y="895967"/>
            <a:ext cx="8504389" cy="3752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“Flat files” –comma-separated (CSV), tab, pipe “|” excel, etc.</a:t>
            </a:r>
            <a:endParaRPr lang="en-US" sz="2800" dirty="0"/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/>
              <a:t>How are Flat Files generated from source?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000" dirty="0"/>
              <a:t>Data extracted from source operational DB (i.e. SQL query that creates an output)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000" dirty="0"/>
              <a:t>Excel/Google Sheets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000" dirty="0"/>
              <a:t>Log files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000" dirty="0"/>
              <a:t>Surveys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/>
              <a:t>Flat file data does have structure – data is atomic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000" dirty="0"/>
              <a:t>Usually first row identifies the attributes </a:t>
            </a:r>
            <a:r>
              <a:rPr lang="en-US" sz="2000" b="1" u="sng" dirty="0">
                <a:solidFill>
                  <a:srgbClr val="FF0000"/>
                </a:solidFill>
              </a:rPr>
              <a:t>(not data types)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Common to have highly duplicated, non-1NF data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Automation via SFTP (Secure File Transfer Protocol)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Flat files just work – when attributes have structure….</a:t>
            </a:r>
            <a:endParaRPr lang="en-US" sz="24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None/>
            </a:pPr>
            <a:endParaRPr sz="2800" dirty="0"/>
          </a:p>
          <a:p>
            <a:pPr marL="742950" marR="0" lvl="1" indent="-209962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hlink"/>
              </a:buClr>
              <a:buSzPts val="1194"/>
              <a:buFont typeface="Noto Sans Symbols"/>
              <a:buNone/>
            </a:pPr>
            <a:endParaRPr sz="217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48412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folHlink"/>
              </a:buClr>
              <a:buSzPts val="1488"/>
              <a:buFont typeface="Noto Sans Symbols"/>
              <a:buNone/>
            </a:pPr>
            <a:endParaRPr sz="248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92211-3D26-4623-9508-FA2280FF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AF4FF-2DA0-45FC-B153-6CF56CF0A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802" y="4527748"/>
            <a:ext cx="6636651" cy="2115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3DED80-1122-4CFA-A269-2425CA2E1850}"/>
              </a:ext>
            </a:extLst>
          </p:cNvPr>
          <p:cNvSpPr txBox="1"/>
          <p:nvPr/>
        </p:nvSpPr>
        <p:spPr>
          <a:xfrm>
            <a:off x="304800" y="6596390"/>
            <a:ext cx="8305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https://www.kaggle.com/datasets/iamsouravbanerjee/house-rent-prediction-dataset?select=Dataset+Glossary.txt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4488-9825-4C31-AE26-48DD13CB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File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4DFBC6-8D4A-4987-BFA8-7C98BB796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248400"/>
            <a:ext cx="8382000" cy="563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Tip – open data in text editor (Visual Studio Code, Notebook++) </a:t>
            </a:r>
            <a:r>
              <a:rPr lang="en-US" sz="2000" b="1" dirty="0"/>
              <a:t>not excel </a:t>
            </a:r>
            <a:r>
              <a:rPr lang="en-US" sz="2000" dirty="0"/>
              <a:t>to see what the data really looks like – especially dates, numbers,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597C-FB33-480D-A736-E2080F3C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71512"/>
            <a:ext cx="7894739" cy="1600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65350-33A4-4F3B-BF83-46BB6DC0E282}"/>
              </a:ext>
            </a:extLst>
          </p:cNvPr>
          <p:cNvSpPr txBox="1"/>
          <p:nvPr/>
        </p:nvSpPr>
        <p:spPr>
          <a:xfrm>
            <a:off x="398106" y="3353850"/>
            <a:ext cx="8382000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1800" dirty="0"/>
              <a:t>How about a real example? – Yes- I have some interesting data ingestion at my work!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186CC0-5646-4C7F-A7BF-8EBDB7E5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758420"/>
            <a:ext cx="6477000" cy="2320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9655A-F241-41D7-838C-DC6003D91CDD}"/>
              </a:ext>
            </a:extLst>
          </p:cNvPr>
          <p:cNvSpPr txBox="1"/>
          <p:nvPr/>
        </p:nvSpPr>
        <p:spPr>
          <a:xfrm>
            <a:off x="427653" y="1140754"/>
            <a:ext cx="8382000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1800" dirty="0"/>
              <a:t>Kaggle makes it nice.. Too nice!   The data sets are usually pre-scrubbed</a:t>
            </a:r>
          </a:p>
        </p:txBody>
      </p:sp>
    </p:spTree>
    <p:extLst>
      <p:ext uri="{BB962C8B-B14F-4D97-AF65-F5344CB8AC3E}">
        <p14:creationId xmlns:p14="http://schemas.microsoft.com/office/powerpoint/2010/main" val="2574592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150938" y="214314"/>
            <a:ext cx="7793037" cy="7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Flat File Sources Challenges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839971" y="1144375"/>
            <a:ext cx="8115116" cy="519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 Types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Dates</a:t>
            </a:r>
          </a:p>
          <a:p>
            <a:pPr lvl="2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Example of converting a string date to current date in MySQL: STR_TO_DATE(CURRENT_DATE),'%m/%d/%Y')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Integers, Numeric types…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Common to have highly duplicated, non-1NF data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contains many NULL values for attributes that do not have a value for an attribute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 may have anomalies – depending on the original extraction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rgbClr val="FF0000"/>
                </a:solidFill>
                <a:ea typeface="Tahoma"/>
                <a:cs typeface="Tahoma"/>
                <a:sym typeface="Tahoma"/>
              </a:rPr>
              <a:t>Unstructured strings – welcome to string parsing !@!G@#D!!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None/>
            </a:pP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Variation in data and structure!</a:t>
            </a: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None/>
            </a:pPr>
            <a:endParaRPr lang="en-US" sz="2400" dirty="0"/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0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SzPct val="100000"/>
            </a:pPr>
            <a:endParaRPr lang="en-US" sz="24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SzPct val="100000"/>
              <a:buNone/>
            </a:pPr>
            <a:endParaRPr sz="2800" dirty="0"/>
          </a:p>
          <a:p>
            <a:pPr marL="742950" marR="0" lvl="1" indent="-209962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hlink"/>
              </a:buClr>
              <a:buSzPts val="1194"/>
              <a:buFont typeface="Noto Sans Symbols"/>
              <a:buNone/>
            </a:pPr>
            <a:endParaRPr sz="217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48412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folHlink"/>
              </a:buClr>
              <a:buSzPts val="1488"/>
              <a:buFont typeface="Noto Sans Symbols"/>
              <a:buNone/>
            </a:pPr>
            <a:endParaRPr sz="248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92211-3D26-4623-9508-FA2280FF7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090E3-40B7-4285-BFAB-550CFA85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96" y="4590438"/>
            <a:ext cx="6633908" cy="362562"/>
          </a:xfrm>
          <a:prstGeom prst="rect">
            <a:avLst/>
          </a:prstGeom>
        </p:spPr>
      </p:pic>
      <p:pic>
        <p:nvPicPr>
          <p:cNvPr id="5122" name="Picture 2" descr="I'm tearing my hair out. | Monument English">
            <a:extLst>
              <a:ext uri="{FF2B5EF4-FFF2-40B4-BE49-F238E27FC236}">
                <a16:creationId xmlns:a16="http://schemas.microsoft.com/office/drawing/2014/main" id="{A67B73BC-821A-4109-A6A4-BD0A9B8B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234" y="5257800"/>
            <a:ext cx="1752600" cy="12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37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1150938" y="214314"/>
            <a:ext cx="7793037" cy="7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Semi-Structured Data feeds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body" idx="1"/>
          </p:nvPr>
        </p:nvSpPr>
        <p:spPr>
          <a:xfrm>
            <a:off x="839972" y="1010094"/>
            <a:ext cx="8104003" cy="569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SzPct val="100000"/>
            </a:pPr>
            <a:r>
              <a:rPr lang="en-US" sz="2800" b="1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When structure changes…</a:t>
            </a:r>
          </a:p>
          <a:p>
            <a:pPr marR="0" lvl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SzPct val="100000"/>
            </a:pPr>
            <a:r>
              <a:rPr lang="en-US" sz="24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XML and JSON can provide </a:t>
            </a:r>
            <a:r>
              <a:rPr lang="en-US" sz="2400" b="1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FLEXIBILITY!</a:t>
            </a:r>
          </a:p>
          <a:p>
            <a:pPr marR="0" lvl="0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SzPct val="100000"/>
            </a:pPr>
            <a:r>
              <a:rPr lang="en-US" sz="2400" dirty="0"/>
              <a:t>XML/JASON is a text-based meta-language </a:t>
            </a:r>
          </a:p>
          <a:p>
            <a:pPr marL="400050" lvl="1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r>
              <a:rPr lang="en-US" sz="2000" dirty="0"/>
              <a:t>– Provides semantics (defining flexible structure – self describing)</a:t>
            </a:r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>
                <a:ea typeface="ＭＳ Ｐゴシック" panose="020B0600070205080204" pitchFamily="34" charset="-128"/>
              </a:rPr>
              <a:t>Data Exchange- </a:t>
            </a:r>
            <a:r>
              <a:rPr lang="en-US" sz="2400" dirty="0"/>
              <a:t>Application Programming Interfaces (</a:t>
            </a:r>
            <a:r>
              <a:rPr lang="en-US" sz="2400" dirty="0">
                <a:ea typeface="ＭＳ Ｐゴシック" panose="020B0600070205080204" pitchFamily="34" charset="-128"/>
              </a:rPr>
              <a:t>API)</a:t>
            </a:r>
          </a:p>
          <a:p>
            <a:r>
              <a:rPr lang="en-US" sz="2400" dirty="0"/>
              <a:t>An XML document is organized as a tree data structure</a:t>
            </a:r>
          </a:p>
          <a:p>
            <a:pPr lvl="1"/>
            <a:r>
              <a:rPr lang="en-US" sz="2400" b="1" dirty="0"/>
              <a:t>single named node </a:t>
            </a:r>
            <a:r>
              <a:rPr lang="en-US" sz="2400" dirty="0"/>
              <a:t>at the top</a:t>
            </a:r>
          </a:p>
          <a:p>
            <a:pPr lvl="1"/>
            <a:r>
              <a:rPr lang="en-US" sz="2400" b="1" dirty="0"/>
              <a:t>hierarchy of named nodes </a:t>
            </a:r>
            <a:r>
              <a:rPr lang="en-US" sz="2400" dirty="0"/>
              <a:t>beneath it</a:t>
            </a:r>
          </a:p>
          <a:p>
            <a:r>
              <a:rPr lang="en-US" sz="2400" dirty="0"/>
              <a:t>An XML document may refer to a Document Type Definition (DTD)  or XML Schema Document (XSD) document that defines the valid tags and the relationships between the data elements.  </a:t>
            </a:r>
          </a:p>
          <a:p>
            <a:pPr marL="342900" indent="-342900">
              <a:lnSpc>
                <a:spcPct val="80000"/>
              </a:lnSpc>
              <a:spcBef>
                <a:spcPts val="496"/>
              </a:spcBef>
              <a:buSzPts val="1488"/>
            </a:pPr>
            <a:r>
              <a:rPr lang="en-US" sz="2400" dirty="0"/>
              <a:t>Web Services/APIs (Application Programming Interfaces)</a:t>
            </a:r>
          </a:p>
          <a:p>
            <a:pPr marL="800100" lvl="1" indent="-342900">
              <a:lnSpc>
                <a:spcPct val="80000"/>
              </a:lnSpc>
              <a:spcBef>
                <a:spcPts val="496"/>
              </a:spcBef>
              <a:buSzPts val="1488"/>
            </a:pPr>
            <a:r>
              <a:rPr lang="en-US" sz="2000" dirty="0"/>
              <a:t>Extraction program ”reaches out” to known locations/URLs and issues requests</a:t>
            </a:r>
          </a:p>
          <a:p>
            <a:endParaRPr lang="en-US" sz="2400" dirty="0"/>
          </a:p>
          <a:p>
            <a:pPr marL="400050" lvl="1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endParaRPr lang="en-US" sz="2400" dirty="0"/>
          </a:p>
          <a:p>
            <a:pPr marL="400050" lvl="1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endParaRPr lang="en-US" sz="2000" b="1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742950" marR="0" lvl="1" indent="-209962" algn="l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hlink"/>
              </a:buClr>
              <a:buSzPts val="1194"/>
              <a:buFont typeface="Noto Sans Symbols"/>
              <a:buNone/>
            </a:pPr>
            <a:endParaRPr sz="217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248412" algn="l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folHlink"/>
              </a:buClr>
              <a:buSzPts val="1488"/>
              <a:buFont typeface="Noto Sans Symbols"/>
              <a:buNone/>
            </a:pPr>
            <a:endParaRPr sz="248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0BFD7-A904-48F5-A0F4-98AA3A63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53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Example</a:t>
            </a:r>
          </a:p>
        </p:txBody>
      </p:sp>
      <p:pic>
        <p:nvPicPr>
          <p:cNvPr id="4" name="Picture 4" descr="DS3-Figure 29-0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720689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1371600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67600" y="1676400"/>
            <a:ext cx="170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Definition (DTD)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572000" y="1556266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572000" y="1981200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7600" y="1992868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 Element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057400" y="2177534"/>
            <a:ext cx="541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87899" y="2584171"/>
            <a:ext cx="9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H="1" flipV="1">
            <a:off x="1219200" y="2362200"/>
            <a:ext cx="6368699" cy="4319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87899" y="4037627"/>
            <a:ext cx="102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Attribute</a:t>
            </a:r>
          </a:p>
        </p:txBody>
      </p:sp>
      <p:cxnSp>
        <p:nvCxnSpPr>
          <p:cNvPr id="23" name="Straight Arrow Connector 22"/>
          <p:cNvCxnSpPr>
            <a:cxnSpLocks/>
            <a:stCxn id="20" idx="1"/>
          </p:cNvCxnSpPr>
          <p:nvPr/>
        </p:nvCxnSpPr>
        <p:spPr>
          <a:xfrm flipH="1">
            <a:off x="2743200" y="4222293"/>
            <a:ext cx="48446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981200" y="2667000"/>
            <a:ext cx="5606699" cy="127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209800" y="2794119"/>
            <a:ext cx="5378099" cy="5586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30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-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Elements, or tags, are most common form of markup.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First element must be a root element. &lt;STAFFLIST&gt;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Can contain other (sub)elements. &lt;STAFF&gt; 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Element begins with start-tag and ends with end-tag. &lt;STAFF&gt; &lt;/STAFF&gt;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XML elements are case sensitive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An element can be empty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Elements must be properly nested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4259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- Attributes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Attributes are name-value pairs that contain descriptive information about an element. 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Less verbose than elements, can have default values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Attribute is placed inside start-tag after corresponding element name with the attribute value enclosed in quotes.</a:t>
            </a:r>
          </a:p>
          <a:p>
            <a:pPr algn="just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A given attribute may only occur once within a tag, while sub-elements with same tag may be repeated. </a:t>
            </a:r>
          </a:p>
          <a:p>
            <a:pPr algn="just">
              <a:lnSpc>
                <a:spcPct val="90000"/>
              </a:lnSpc>
            </a:pPr>
            <a:r>
              <a:rPr lang="en-US" i="1" dirty="0">
                <a:cs typeface="Times New Roman" pitchFamily="18" charset="0"/>
              </a:rPr>
              <a:t>Comments</a:t>
            </a:r>
            <a:r>
              <a:rPr lang="en-US" dirty="0">
                <a:cs typeface="Times New Roman" pitchFamily="18" charset="0"/>
              </a:rPr>
              <a:t>: enclosed in &lt;!– and --&gt; tags.</a:t>
            </a:r>
          </a:p>
          <a:p>
            <a:pPr marL="0" indent="0" algn="just">
              <a:lnSpc>
                <a:spcPct val="90000"/>
              </a:lnSpc>
              <a:buNone/>
            </a:pPr>
            <a:endParaRPr lang="en-US" dirty="0">
              <a:cs typeface="Times New Roman" pitchFamily="18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 Attributes have the following limitations: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annot contain multiple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annot contain nesting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Cannot be extended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just">
              <a:lnSpc>
                <a:spcPct val="90000"/>
              </a:lnSpc>
              <a:buNone/>
            </a:pPr>
            <a:endParaRPr lang="en-US" dirty="0"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</a:rPr>
              <a:t>Further reading: 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 pitchFamily="18" charset="0"/>
                <a:hlinkClick r:id="rId2"/>
              </a:rPr>
              <a:t>https://www.w3schools.com/xml/xml_attributes.asp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sz="2900" dirty="0">
                <a:solidFill>
                  <a:prstClr val="black"/>
                </a:solidFill>
                <a:latin typeface="Calibri"/>
                <a:cs typeface="Times New Roman" pitchFamily="18" charset="0"/>
              </a:rPr>
              <a:t>Element vs. Attribute:  </a:t>
            </a:r>
            <a:r>
              <a:rPr lang="en-US" sz="2900" dirty="0">
                <a:solidFill>
                  <a:prstClr val="black"/>
                </a:solidFill>
                <a:latin typeface="Calibri"/>
                <a:cs typeface="Times New Roman" pitchFamily="18" charset="0"/>
                <a:hlinkClick r:id="rId3"/>
              </a:rPr>
              <a:t>https://nedbatchelder.com/blog/200412/elements_vs_attributes.html</a:t>
            </a:r>
            <a:endParaRPr lang="en-US" sz="2900" dirty="0">
              <a:solidFill>
                <a:prstClr val="black"/>
              </a:solidFill>
              <a:latin typeface="Calibri"/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46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281D-6813-4086-ACD8-77347CA9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metadata?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4B2C2-B337-4F84-976B-7893C3EA8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“Flat” files – First row often (but not always) has column names</a:t>
            </a:r>
          </a:p>
          <a:p>
            <a:r>
              <a:rPr lang="en-US" dirty="0"/>
              <a:t>XML files use tags to mark data</a:t>
            </a:r>
          </a:p>
          <a:p>
            <a:r>
              <a:rPr lang="en-US" dirty="0"/>
              <a:t>JSON, YAML uses key-value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8A0DD-F4A2-4A35-B146-B78107B9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82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4" y="109469"/>
            <a:ext cx="1141526" cy="50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B97254-464A-46A0-BEA4-FB9060662466}"/>
              </a:ext>
            </a:extLst>
          </p:cNvPr>
          <p:cNvSpPr txBox="1"/>
          <p:nvPr/>
        </p:nvSpPr>
        <p:spPr>
          <a:xfrm>
            <a:off x="762000" y="1600200"/>
            <a:ext cx="66294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ETL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Extracting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Loading Staging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Transforming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Loading SCDs and 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Maintaining Loads and Error handling</a:t>
            </a:r>
          </a:p>
        </p:txBody>
      </p:sp>
    </p:spTree>
    <p:extLst>
      <p:ext uri="{BB962C8B-B14F-4D97-AF65-F5344CB8AC3E}">
        <p14:creationId xmlns:p14="http://schemas.microsoft.com/office/powerpoint/2010/main" val="123226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JSON/XML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dirty="0"/>
              <a:t>JSON Example (W3schools):</a:t>
            </a:r>
          </a:p>
          <a:p>
            <a:pPr algn="just">
              <a:lnSpc>
                <a:spcPct val="110000"/>
              </a:lnSpc>
            </a:pPr>
            <a:endParaRPr lang="en-US" dirty="0">
              <a:cs typeface="Times New Roman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dirty="0">
              <a:cs typeface="Times New Roman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en-US" dirty="0">
                <a:cs typeface="Times New Roman" pitchFamily="18" charset="0"/>
              </a:rPr>
              <a:t>XML Example (W3Schools):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209800"/>
            <a:ext cx="4679074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04" y="4108174"/>
            <a:ext cx="63063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94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Semi-Structured Data – API </a:t>
            </a:r>
            <a:r>
              <a:rPr lang="en-US" dirty="0" err="1"/>
              <a:t>FitBit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59934" y="6190071"/>
            <a:ext cx="3566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https://dev.fitbit.com/docs/activity/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5" y="1676400"/>
            <a:ext cx="5781578" cy="681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628314"/>
            <a:ext cx="2628900" cy="26765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72" y="2652083"/>
            <a:ext cx="320992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0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YAML Example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282" name="Google Shape;282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95601" y="1331063"/>
            <a:ext cx="3802748" cy="48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822C63-9DB8-4C09-A161-0763B9E42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281D-6813-4086-ACD8-77347CA9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Parquet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4B2C2-B337-4F84-976B-7893C3EA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7848600" cy="255984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Open-Source column-oriented data file format designed for efficient data storage and retrieval. </a:t>
            </a:r>
          </a:p>
          <a:p>
            <a:r>
              <a:rPr lang="en-US" dirty="0"/>
              <a:t>Provides efficient data compression and encoding schemes with enhanced performance to handle complex data in bulk</a:t>
            </a:r>
          </a:p>
          <a:p>
            <a:r>
              <a:rPr lang="en-US" dirty="0"/>
              <a:t>Supports complex data types and advanced nested data structures.</a:t>
            </a:r>
          </a:p>
          <a:p>
            <a:r>
              <a:rPr lang="en-US" dirty="0"/>
              <a:t>Good for storing big data of any kind (structured data tables, images, videos, documents).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8A0DD-F4A2-4A35-B146-B78107B9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3BFE7-1B46-465D-9AF1-C173C9325612}"/>
              </a:ext>
            </a:extLst>
          </p:cNvPr>
          <p:cNvSpPr txBox="1"/>
          <p:nvPr/>
        </p:nvSpPr>
        <p:spPr>
          <a:xfrm>
            <a:off x="5029200" y="3741535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https://www.databricks.com/glossary/what-is-parquet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4232AF-CC45-416C-9A2B-D79D8D879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9" y="4105627"/>
            <a:ext cx="3762375" cy="228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143A4-6EEE-4686-B871-3EC596AC829A}"/>
              </a:ext>
            </a:extLst>
          </p:cNvPr>
          <p:cNvSpPr txBox="1"/>
          <p:nvPr/>
        </p:nvSpPr>
        <p:spPr>
          <a:xfrm>
            <a:off x="919065" y="6283040"/>
            <a:ext cx="64008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https://www.learntospark.com/2020/02/how-to-read-and-write-parquet-in-apache-spark.html</a:t>
            </a:r>
          </a:p>
        </p:txBody>
      </p:sp>
    </p:spTree>
    <p:extLst>
      <p:ext uri="{BB962C8B-B14F-4D97-AF65-F5344CB8AC3E}">
        <p14:creationId xmlns:p14="http://schemas.microsoft.com/office/powerpoint/2010/main" val="4074747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281D-6813-4086-ACD8-77347CA9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4B2C2-B337-4F84-976B-7893C3EA8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153400" cy="320039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000000"/>
                </a:solidFill>
                <a:latin typeface="MarkPro-NarrowBook"/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ontinuous flow of data generated by various sources.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Stream processing :data streams can be processed, stored, analyzed, and acted upon as it's generated in real-time.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MarkPro-NarrowBook"/>
              </a:rPr>
              <a:t>However - there is no magic it’s just</a:t>
            </a: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 Replication  &amp; Transformation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Reacting to data as it changes, while it is current and relevant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Distributed processing - spreading the processing load and avoiding resource shortages from a huge influx of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MarkPro-NarrowBook"/>
              </a:rPr>
              <a:t>NOTE: </a:t>
            </a:r>
            <a:r>
              <a:rPr lang="en-US" u="sng" dirty="0">
                <a:solidFill>
                  <a:srgbClr val="000000"/>
                </a:solidFill>
                <a:latin typeface="MarkPro-NarrowBook"/>
              </a:rPr>
              <a:t>An interesting Term project challenge is to incorporate steaming data.</a:t>
            </a:r>
            <a:endParaRPr lang="en-US" b="0" i="0" u="sng" dirty="0">
              <a:solidFill>
                <a:srgbClr val="000000"/>
              </a:solidFill>
              <a:effectLst/>
              <a:latin typeface="MarkPro-NarrowBook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0000"/>
              </a:solidFill>
              <a:effectLst/>
              <a:latin typeface="MarkPro-NarrowBook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8A0DD-F4A2-4A35-B146-B78107B9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932145B-E2CC-4350-98DE-037CA6A7A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63744"/>
            <a:ext cx="4572000" cy="13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CE26C0-12BF-446C-8189-CBD72E0E8480}"/>
              </a:ext>
            </a:extLst>
          </p:cNvPr>
          <p:cNvSpPr txBox="1"/>
          <p:nvPr/>
        </p:nvSpPr>
        <p:spPr>
          <a:xfrm>
            <a:off x="4229100" y="5486400"/>
            <a:ext cx="76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Kafka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EF6B6-7657-4C15-8B8A-3CDCB1868E05}"/>
              </a:ext>
            </a:extLst>
          </p:cNvPr>
          <p:cNvSpPr txBox="1"/>
          <p:nvPr/>
        </p:nvSpPr>
        <p:spPr>
          <a:xfrm>
            <a:off x="6477000" y="4844533"/>
            <a:ext cx="129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MarkPro-NarrowBook"/>
              </a:rPr>
              <a:t>S3 Bucket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0BBA2-38A2-45FD-85F7-047704D22F7D}"/>
              </a:ext>
            </a:extLst>
          </p:cNvPr>
          <p:cNvSpPr txBox="1"/>
          <p:nvPr/>
        </p:nvSpPr>
        <p:spPr>
          <a:xfrm>
            <a:off x="762000" y="6317071"/>
            <a:ext cx="693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https://www.confluent.io/learn/data-streaming/</a:t>
            </a:r>
          </a:p>
        </p:txBody>
      </p:sp>
    </p:spTree>
    <p:extLst>
      <p:ext uri="{BB962C8B-B14F-4D97-AF65-F5344CB8AC3E}">
        <p14:creationId xmlns:p14="http://schemas.microsoft.com/office/powerpoint/2010/main" val="3597990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14400" y="214314"/>
            <a:ext cx="8029575" cy="1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Considerations/Tradeoffs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838200" y="12192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When to pull/extract the data?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ts val="1488"/>
            </a:pPr>
            <a:r>
              <a:rPr lang="en-US" sz="2400" dirty="0"/>
              <a:t>Consider down times in transactional systems to minimize lock contention</a:t>
            </a:r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Source data structure and consistency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ts val="1488"/>
            </a:pPr>
            <a:r>
              <a:rPr lang="en-US" sz="2400" dirty="0"/>
              <a:t>Data types/strings, </a:t>
            </a:r>
            <a:r>
              <a:rPr lang="en-US" sz="2400" dirty="0" err="1"/>
              <a:t>etc</a:t>
            </a:r>
            <a:endParaRPr lang="en-US" sz="2400" dirty="0"/>
          </a:p>
          <a:p>
            <a:pPr lvl="1">
              <a:lnSpc>
                <a:spcPct val="80000"/>
              </a:lnSpc>
              <a:spcBef>
                <a:spcPts val="496"/>
              </a:spcBef>
              <a:buSzPts val="1488"/>
            </a:pPr>
            <a:r>
              <a:rPr lang="en-US" sz="2400" dirty="0"/>
              <a:t>How much scrubbing in transformation phase.</a:t>
            </a:r>
          </a:p>
          <a:p>
            <a:pPr>
              <a:lnSpc>
                <a:spcPct val="80000"/>
              </a:lnSpc>
              <a:spcBef>
                <a:spcPts val="434"/>
              </a:spcBef>
              <a:buSzPct val="100000"/>
            </a:pPr>
            <a:r>
              <a:rPr lang="en-US" sz="2800" dirty="0"/>
              <a:t>Change data capture</a:t>
            </a:r>
          </a:p>
          <a:p>
            <a:pPr lvl="1">
              <a:lnSpc>
                <a:spcPct val="80000"/>
              </a:lnSpc>
              <a:spcBef>
                <a:spcPts val="434"/>
              </a:spcBef>
              <a:buSzPts val="1194"/>
            </a:pPr>
            <a:r>
              <a:rPr lang="en-US" sz="2400" dirty="0"/>
              <a:t>How to make sure that data that has already been processed successfully is not processed again</a:t>
            </a:r>
          </a:p>
          <a:p>
            <a:pPr lvl="1">
              <a:lnSpc>
                <a:spcPct val="80000"/>
              </a:lnSpc>
              <a:spcBef>
                <a:spcPts val="434"/>
              </a:spcBef>
              <a:buSzPts val="1194"/>
            </a:pPr>
            <a:r>
              <a:rPr lang="en-US" sz="2400" dirty="0"/>
              <a:t>Accounting for changes in SCDs.</a:t>
            </a:r>
          </a:p>
          <a:p>
            <a:pPr lvl="1">
              <a:lnSpc>
                <a:spcPct val="80000"/>
              </a:lnSpc>
              <a:spcBef>
                <a:spcPts val="434"/>
              </a:spcBef>
              <a:buSzPts val="1194"/>
            </a:pPr>
            <a:r>
              <a:rPr lang="en-US" sz="2400" dirty="0"/>
              <a:t>Accounting for changes in structure (XML, JSON, </a:t>
            </a:r>
            <a:r>
              <a:rPr lang="en-US" sz="2400" dirty="0" err="1"/>
              <a:t>etc</a:t>
            </a:r>
            <a:endParaRPr lang="en-US" sz="2800" dirty="0"/>
          </a:p>
          <a:p>
            <a:pPr>
              <a:lnSpc>
                <a:spcPct val="80000"/>
              </a:lnSpc>
              <a:spcBef>
                <a:spcPts val="434"/>
              </a:spcBef>
              <a:buSzPct val="100000"/>
            </a:pPr>
            <a:r>
              <a:rPr lang="en-US" sz="2800" dirty="0"/>
              <a:t>How of ten is data retrieved</a:t>
            </a:r>
          </a:p>
          <a:p>
            <a:pPr lvl="1">
              <a:lnSpc>
                <a:spcPct val="80000"/>
              </a:lnSpc>
              <a:spcBef>
                <a:spcPts val="434"/>
              </a:spcBef>
              <a:buSzPct val="100000"/>
            </a:pPr>
            <a:r>
              <a:rPr lang="en-US" sz="2400" dirty="0"/>
              <a:t>Polling</a:t>
            </a:r>
          </a:p>
          <a:p>
            <a:pPr lvl="1">
              <a:lnSpc>
                <a:spcPct val="80000"/>
              </a:lnSpc>
              <a:spcBef>
                <a:spcPts val="434"/>
              </a:spcBef>
              <a:buSzPct val="100000"/>
            </a:pPr>
            <a:r>
              <a:rPr lang="en-US" sz="2400" dirty="0"/>
              <a:t>Timeouts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Char char="■"/>
            </a:pPr>
            <a:endParaRPr dirty="0"/>
          </a:p>
          <a:p>
            <a:pPr marL="342900" marR="0" lvl="0" indent="-230123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None/>
            </a:pPr>
            <a:endParaRPr sz="296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6E32-EC16-40DE-920D-61BC3E06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14400" y="214314"/>
            <a:ext cx="8029575" cy="1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Staging Areas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838200" y="1219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How can we get the data loaded </a:t>
            </a:r>
            <a:r>
              <a:rPr lang="en-US" sz="2800" b="1" u="sng" dirty="0"/>
              <a:t>with minimal effort </a:t>
            </a:r>
            <a:r>
              <a:rPr lang="en-US" sz="2800" dirty="0"/>
              <a:t>before processing it?</a:t>
            </a:r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Can we store a large repository of source data?</a:t>
            </a:r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Staging Tables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Data in raw source format as close as possible without much transformation</a:t>
            </a:r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Data Lakes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Central location that holds a large amount of data in its native, raw format.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Uses a flat architecture and object storage (with </a:t>
            </a:r>
            <a:r>
              <a:rPr lang="en-US" sz="2400" dirty="0" err="1"/>
              <a:t>MetaData</a:t>
            </a:r>
            <a:r>
              <a:rPr lang="en-US" sz="2400" dirty="0"/>
              <a:t>) to store the data – consider XML/JSON, </a:t>
            </a:r>
            <a:r>
              <a:rPr lang="en-US" sz="2400" dirty="0" err="1"/>
              <a:t>etc</a:t>
            </a:r>
            <a:r>
              <a:rPr lang="en-US" sz="2400" dirty="0"/>
              <a:t> 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Leverage flexible formats, catalog data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Lack of performance and consistency</a:t>
            </a:r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800" dirty="0"/>
              <a:t>Further reading – Lake houses!!</a:t>
            </a:r>
          </a:p>
          <a:p>
            <a:pPr marL="457200" lvl="1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endParaRPr lang="en-US" sz="2400" dirty="0"/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2400" dirty="0"/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800" dirty="0"/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800" dirty="0"/>
          </a:p>
          <a:p>
            <a:pPr lvl="2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000" dirty="0"/>
          </a:p>
          <a:p>
            <a:pPr lvl="2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000" dirty="0"/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Char char="■"/>
            </a:pPr>
            <a:endParaRPr dirty="0"/>
          </a:p>
          <a:p>
            <a:pPr marL="342900" marR="0" lvl="0" indent="-230123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None/>
            </a:pPr>
            <a:endParaRPr sz="296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6E32-EC16-40DE-920D-61BC3E06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1AD70-0B91-4F94-AAEE-8998B5434E4D}"/>
              </a:ext>
            </a:extLst>
          </p:cNvPr>
          <p:cNvSpPr txBox="1"/>
          <p:nvPr/>
        </p:nvSpPr>
        <p:spPr>
          <a:xfrm>
            <a:off x="3352800" y="6389120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https://www.databricks.com/discover/data-lakes/introduction</a:t>
            </a:r>
          </a:p>
        </p:txBody>
      </p:sp>
    </p:spTree>
    <p:extLst>
      <p:ext uri="{BB962C8B-B14F-4D97-AF65-F5344CB8AC3E}">
        <p14:creationId xmlns:p14="http://schemas.microsoft.com/office/powerpoint/2010/main" val="3229773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127450" y="439498"/>
            <a:ext cx="7467599" cy="92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Data Lakes vs. Data </a:t>
            </a:r>
            <a:r>
              <a:rPr lang="en-US" sz="4000" b="0" i="0" u="none" strike="noStrike" cap="none" dirty="0" err="1">
                <a:ea typeface="Tahoma"/>
                <a:cs typeface="Tahoma"/>
                <a:sym typeface="Tahoma"/>
              </a:rPr>
              <a:t>Lakehouses</a:t>
            </a: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 vs. data warehouses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1AD70-0B91-4F94-AAEE-8998B5434E4D}"/>
              </a:ext>
            </a:extLst>
          </p:cNvPr>
          <p:cNvSpPr txBox="1"/>
          <p:nvPr/>
        </p:nvSpPr>
        <p:spPr>
          <a:xfrm>
            <a:off x="533400" y="6324600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https://www.databricks.com/discover/data-lakes/introduction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68C69-A3A0-49A2-AD7E-6BBF13B0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1" y="1295400"/>
            <a:ext cx="5479765" cy="4956416"/>
          </a:xfrm>
          <a:prstGeom prst="rect">
            <a:avLst/>
          </a:prstGeom>
        </p:spPr>
      </p:pic>
      <p:pic>
        <p:nvPicPr>
          <p:cNvPr id="11266" name="Picture 2" descr="The No Free Lunch Principle | Random Musings">
            <a:extLst>
              <a:ext uri="{FF2B5EF4-FFF2-40B4-BE49-F238E27FC236}">
                <a16:creationId xmlns:a16="http://schemas.microsoft.com/office/drawing/2014/main" id="{D0532695-128C-4487-A1BC-C50CB15B1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76400"/>
            <a:ext cx="2148633" cy="161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93E042-C1AE-4BAC-994E-0EF80B975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ECCC8D-0908-E609-BA9A-22EE0B8D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169" y="3596091"/>
            <a:ext cx="2718693" cy="221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781EEF-EFF7-41E0-6AF7-7E5701B5357F}"/>
              </a:ext>
            </a:extLst>
          </p:cNvPr>
          <p:cNvSpPr txBox="1"/>
          <p:nvPr/>
        </p:nvSpPr>
        <p:spPr>
          <a:xfrm>
            <a:off x="6274389" y="5853322"/>
            <a:ext cx="236220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https://dataedo.com/cartoon/data-swamp</a:t>
            </a:r>
          </a:p>
        </p:txBody>
      </p:sp>
    </p:spTree>
    <p:extLst>
      <p:ext uri="{BB962C8B-B14F-4D97-AF65-F5344CB8AC3E}">
        <p14:creationId xmlns:p14="http://schemas.microsoft.com/office/powerpoint/2010/main" val="3527280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subTitle" idx="1"/>
          </p:nvPr>
        </p:nvSpPr>
        <p:spPr>
          <a:xfrm>
            <a:off x="457200" y="378930"/>
            <a:ext cx="7924800" cy="1738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Which brings us to…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Transformation Phase</a:t>
            </a:r>
            <a:endParaRPr sz="5400" dirty="0"/>
          </a:p>
        </p:txBody>
      </p:sp>
      <p:pic>
        <p:nvPicPr>
          <p:cNvPr id="13314" name="Picture 2" descr="Senior Etl Developer T Shirt - Superpower Gift Item Tee - Senior Etl  Developer - T-Shirt | TeePublic">
            <a:extLst>
              <a:ext uri="{FF2B5EF4-FFF2-40B4-BE49-F238E27FC236}">
                <a16:creationId xmlns:a16="http://schemas.microsoft.com/office/drawing/2014/main" id="{4EF73343-EA89-4DD6-A0FC-22E3D9C06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343024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287E1A-6326-4B58-858D-DA3A7DCDC069}"/>
              </a:ext>
            </a:extLst>
          </p:cNvPr>
          <p:cNvSpPr txBox="1"/>
          <p:nvPr/>
        </p:nvSpPr>
        <p:spPr>
          <a:xfrm>
            <a:off x="2971800" y="6590008"/>
            <a:ext cx="6019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https://www.teepublic.com/t-shirt/24880902-senior-etl-developer-t-shirt-superpower-gift-item-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C7CA11-3150-4663-A017-E67F24A4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14400" y="214314"/>
            <a:ext cx="8029575" cy="1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a typeface="Tahoma"/>
                <a:cs typeface="Tahoma"/>
                <a:sym typeface="Tahoma"/>
              </a:rPr>
              <a:t>Loading directly into SQL </a:t>
            </a:r>
            <a:br>
              <a:rPr lang="en-US" sz="4000" dirty="0">
                <a:ea typeface="Tahoma"/>
                <a:cs typeface="Tahoma"/>
                <a:sym typeface="Tahoma"/>
              </a:rPr>
            </a:br>
            <a:r>
              <a:rPr lang="en-US" sz="4000" dirty="0">
                <a:ea typeface="Tahoma"/>
                <a:cs typeface="Tahoma"/>
                <a:sym typeface="Tahoma"/>
              </a:rPr>
              <a:t>vs. Python pre-processing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838200" y="1219200"/>
            <a:ext cx="7772400" cy="5424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How can we get the data loaded </a:t>
            </a:r>
            <a:r>
              <a:rPr lang="en-US" sz="2400" b="1" u="sng" dirty="0"/>
              <a:t>with minimal effort </a:t>
            </a:r>
            <a:r>
              <a:rPr lang="en-US" sz="2400" dirty="0"/>
              <a:t>before processing it?</a:t>
            </a:r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For RDMS there are GUI tools which allow you to ingest data into tables, and there are command line bulk load options.</a:t>
            </a:r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Key point: SQL RDBMS requires structure.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000" dirty="0"/>
              <a:t>When creating staging table in RDBMS, keep to string data types, large varchar length.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000" dirty="0"/>
              <a:t>Consider which columns you really need if a table has lots of columns, it might be hard to trace the error using one of the ETL tools.</a:t>
            </a:r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Why might you use Python first: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000" dirty="0"/>
              <a:t>A bit more forgiving data types, can ingest large files</a:t>
            </a:r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000" dirty="0"/>
              <a:t>Consider computer memory limitations on large data frames.</a:t>
            </a:r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sz="2400" dirty="0"/>
              <a:t>In both instances you might need to create the table in RDBMS first.</a:t>
            </a:r>
          </a:p>
          <a:p>
            <a:pPr marL="457200" lvl="1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endParaRPr lang="en-US" sz="2400" dirty="0"/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2400" dirty="0"/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800" dirty="0"/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800" dirty="0"/>
          </a:p>
          <a:p>
            <a:pPr lvl="2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000" dirty="0"/>
          </a:p>
          <a:p>
            <a:pPr lvl="2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000" dirty="0"/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Char char="■"/>
            </a:pPr>
            <a:endParaRPr dirty="0"/>
          </a:p>
          <a:p>
            <a:pPr marL="342900" marR="0" lvl="0" indent="-230123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None/>
            </a:pPr>
            <a:endParaRPr sz="296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6E32-EC16-40DE-920D-61BC3E06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87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Kimball’s BI architecture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AA831-8472-477C-92FD-CB611C274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54" y="1295400"/>
            <a:ext cx="8077200" cy="50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6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14400" y="214314"/>
            <a:ext cx="8029575" cy="1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a typeface="Tahoma"/>
                <a:cs typeface="Tahoma"/>
                <a:sym typeface="Tahoma"/>
              </a:rPr>
              <a:t>Example load </a:t>
            </a:r>
            <a:br>
              <a:rPr lang="en-US" sz="4000" dirty="0">
                <a:ea typeface="Tahoma"/>
                <a:cs typeface="Tahoma"/>
                <a:sym typeface="Tahoma"/>
              </a:rPr>
            </a:br>
            <a:r>
              <a:rPr lang="en-US" sz="4000" dirty="0">
                <a:ea typeface="Tahoma"/>
                <a:cs typeface="Tahoma"/>
                <a:sym typeface="Tahoma"/>
              </a:rPr>
              <a:t>from Python into RDBMS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762000" y="1676400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80000"/>
              </a:lnSpc>
              <a:spcBef>
                <a:spcPts val="496"/>
              </a:spcBef>
              <a:buSzPct val="100000"/>
              <a:buFont typeface="+mj-lt"/>
              <a:buAutoNum type="arabicPeriod"/>
            </a:pPr>
            <a:r>
              <a:rPr lang="en-US" dirty="0"/>
              <a:t>Prep a python data frame with data that you plan to load.</a:t>
            </a:r>
          </a:p>
          <a:p>
            <a:pPr marL="457200" lvl="0" indent="-457200">
              <a:lnSpc>
                <a:spcPct val="80000"/>
              </a:lnSpc>
              <a:spcBef>
                <a:spcPts val="496"/>
              </a:spcBef>
              <a:buSzPct val="100000"/>
              <a:buFont typeface="+mj-lt"/>
              <a:buAutoNum type="arabicPeriod"/>
            </a:pPr>
            <a:r>
              <a:rPr lang="en-US" dirty="0"/>
              <a:t>Create table on SQL Server</a:t>
            </a:r>
          </a:p>
          <a:p>
            <a:pPr marL="457200" lvl="0" indent="-457200">
              <a:lnSpc>
                <a:spcPct val="80000"/>
              </a:lnSpc>
              <a:spcBef>
                <a:spcPts val="496"/>
              </a:spcBef>
              <a:buSzPct val="100000"/>
              <a:buFont typeface="+mj-lt"/>
              <a:buAutoNum type="arabicPeriod"/>
            </a:pPr>
            <a:r>
              <a:rPr lang="en-US" dirty="0"/>
              <a:t>Establish the connection</a:t>
            </a:r>
          </a:p>
          <a:p>
            <a:pPr marL="457200" lvl="0" indent="-457200">
              <a:lnSpc>
                <a:spcPct val="80000"/>
              </a:lnSpc>
              <a:spcBef>
                <a:spcPts val="496"/>
              </a:spcBef>
              <a:buSzPct val="100000"/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457200" lvl="0" indent="-457200">
              <a:lnSpc>
                <a:spcPct val="80000"/>
              </a:lnSpc>
              <a:spcBef>
                <a:spcPts val="496"/>
              </a:spcBef>
              <a:buSzPct val="100000"/>
              <a:buFont typeface="+mj-lt"/>
              <a:buAutoNum type="arabicPeriod"/>
            </a:pPr>
            <a:r>
              <a:rPr lang="en-US" dirty="0"/>
              <a:t>Check results</a:t>
            </a:r>
          </a:p>
          <a:p>
            <a:pPr marL="857250" lvl="1" indent="-45720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dirty="0"/>
              <a:t>Compare number of records loaded</a:t>
            </a:r>
          </a:p>
          <a:p>
            <a:pPr marL="857250" lvl="1" indent="-457200">
              <a:lnSpc>
                <a:spcPct val="80000"/>
              </a:lnSpc>
              <a:spcBef>
                <a:spcPts val="496"/>
              </a:spcBef>
              <a:buSzPct val="100000"/>
            </a:pPr>
            <a:r>
              <a:rPr lang="en-US" dirty="0"/>
              <a:t>Spot check various records (i.e. strings, </a:t>
            </a:r>
            <a:r>
              <a:rPr lang="en-US" dirty="0" err="1"/>
              <a:t>etc</a:t>
            </a:r>
            <a:r>
              <a:rPr lang="en-US" dirty="0"/>
              <a:t>)  - confidence level ~ 5 records</a:t>
            </a:r>
          </a:p>
          <a:p>
            <a:pPr marL="0" lvl="0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endParaRPr lang="en-US" sz="2400" dirty="0"/>
          </a:p>
          <a:p>
            <a:pPr marL="457200" lvl="1" indent="0">
              <a:lnSpc>
                <a:spcPct val="80000"/>
              </a:lnSpc>
              <a:spcBef>
                <a:spcPts val="496"/>
              </a:spcBef>
              <a:buSzPct val="100000"/>
              <a:buNone/>
            </a:pPr>
            <a:endParaRPr lang="en-US" sz="2400" dirty="0"/>
          </a:p>
          <a:p>
            <a:pPr lvl="1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2400" dirty="0"/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800" dirty="0"/>
          </a:p>
          <a:p>
            <a:pPr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800" dirty="0"/>
          </a:p>
          <a:p>
            <a:pPr lvl="2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000" dirty="0"/>
          </a:p>
          <a:p>
            <a:pPr lvl="2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1000" dirty="0"/>
          </a:p>
          <a:p>
            <a:pPr lvl="0">
              <a:lnSpc>
                <a:spcPct val="80000"/>
              </a:lnSpc>
              <a:spcBef>
                <a:spcPts val="496"/>
              </a:spcBef>
              <a:buSzPct val="100000"/>
            </a:pPr>
            <a:endParaRPr lang="en-US" sz="2400" dirty="0"/>
          </a:p>
          <a:p>
            <a:pPr marL="342900" marR="0" lvl="0" indent="-342900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Char char="■"/>
            </a:pPr>
            <a:endParaRPr dirty="0"/>
          </a:p>
          <a:p>
            <a:pPr marL="342900" marR="0" lvl="0" indent="-230123" algn="l" rtl="0">
              <a:lnSpc>
                <a:spcPct val="90000"/>
              </a:lnSpc>
              <a:spcBef>
                <a:spcPts val="592"/>
              </a:spcBef>
              <a:spcAft>
                <a:spcPts val="0"/>
              </a:spcAft>
              <a:buClr>
                <a:schemeClr val="folHlink"/>
              </a:buClr>
              <a:buSzPts val="1776"/>
              <a:buFont typeface="Noto Sans Symbols"/>
              <a:buNone/>
            </a:pPr>
            <a:endParaRPr sz="296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6E32-EC16-40DE-920D-61BC3E06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136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ea typeface="Tahoma"/>
                <a:cs typeface="Tahoma"/>
                <a:sym typeface="Tahoma"/>
              </a:rPr>
              <a:t>DB connection parameters</a:t>
            </a:r>
            <a:endParaRPr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98739" y="1542924"/>
            <a:ext cx="8574088" cy="478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DBMS name and version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What language are you using (Python/SQL)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Driver/ODBC </a:t>
            </a: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specific interface for DBMS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Host name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Database port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database (“instance”) name</a:t>
            </a:r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User for loading</a:t>
            </a:r>
          </a:p>
          <a:p>
            <a:pPr lvl="1">
              <a:spcBef>
                <a:spcPts val="640"/>
              </a:spcBef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Should be a separate account from other users</a:t>
            </a:r>
            <a:endParaRPr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AB176-B278-4E5C-89F5-6980D6F6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39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14400" y="214314"/>
            <a:ext cx="8029575" cy="1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a typeface="Tahoma"/>
                <a:cs typeface="Tahoma"/>
                <a:sym typeface="Tahoma"/>
              </a:rPr>
              <a:t>Example Python </a:t>
            </a:r>
            <a:br>
              <a:rPr lang="en-US" sz="4000" dirty="0">
                <a:ea typeface="Tahoma"/>
                <a:cs typeface="Tahoma"/>
                <a:sym typeface="Tahoma"/>
              </a:rPr>
            </a:br>
            <a:r>
              <a:rPr lang="en-US" sz="4000" dirty="0">
                <a:ea typeface="Tahoma"/>
                <a:cs typeface="Tahoma"/>
                <a:sym typeface="Tahoma"/>
              </a:rPr>
              <a:t>loading into SQL Server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6E32-EC16-40DE-920D-61BC3E06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C83C3-93E8-41E1-BD03-7C1B5C843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30" y="2047786"/>
            <a:ext cx="7625739" cy="3333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9E052-F0B7-490F-ADA1-04F7718AEC21}"/>
              </a:ext>
            </a:extLst>
          </p:cNvPr>
          <p:cNvSpPr txBox="1"/>
          <p:nvPr/>
        </p:nvSpPr>
        <p:spPr>
          <a:xfrm>
            <a:off x="797230" y="5638800"/>
            <a:ext cx="4572000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80000"/>
              </a:lnSpc>
              <a:spcBef>
                <a:spcPts val="49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Note the values (?,?) is SQL Server specific</a:t>
            </a:r>
          </a:p>
        </p:txBody>
      </p:sp>
    </p:spTree>
    <p:extLst>
      <p:ext uri="{BB962C8B-B14F-4D97-AF65-F5344CB8AC3E}">
        <p14:creationId xmlns:p14="http://schemas.microsoft.com/office/powerpoint/2010/main" val="1259105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14400" y="214314"/>
            <a:ext cx="8029575" cy="1004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ea typeface="Tahoma"/>
                <a:cs typeface="Tahoma"/>
                <a:sym typeface="Tahoma"/>
              </a:rPr>
              <a:t>Example Python </a:t>
            </a:r>
            <a:br>
              <a:rPr lang="en-US" sz="4000" dirty="0">
                <a:ea typeface="Tahoma"/>
                <a:cs typeface="Tahoma"/>
                <a:sym typeface="Tahoma"/>
              </a:rPr>
            </a:br>
            <a:r>
              <a:rPr lang="en-US" sz="4000" dirty="0">
                <a:ea typeface="Tahoma"/>
                <a:cs typeface="Tahoma"/>
                <a:sym typeface="Tahoma"/>
              </a:rPr>
              <a:t>loading into PostgreSQL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36E32-EC16-40DE-920D-61BC3E06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9E052-F0B7-490F-ADA1-04F7718AEC21}"/>
              </a:ext>
            </a:extLst>
          </p:cNvPr>
          <p:cNvSpPr txBox="1"/>
          <p:nvPr/>
        </p:nvSpPr>
        <p:spPr>
          <a:xfrm>
            <a:off x="533400" y="5778483"/>
            <a:ext cx="5603570" cy="3194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80000"/>
              </a:lnSpc>
              <a:spcBef>
                <a:spcPts val="49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Note the values (%s, %s) is </a:t>
            </a:r>
            <a:r>
              <a:rPr lang="en-US" dirty="0"/>
              <a:t>PostgreSQL </a:t>
            </a:r>
            <a:r>
              <a:rPr lang="en-US" sz="1800" dirty="0"/>
              <a:t>specific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D697C-69EC-49DE-8189-AE1AACD83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02" y="1828800"/>
            <a:ext cx="881044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07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Transformation Activities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1"/>
          </p:nvPr>
        </p:nvSpPr>
        <p:spPr>
          <a:xfrm>
            <a:off x="1171575" y="1295400"/>
            <a:ext cx="7772400" cy="496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>
                <a:ea typeface="Tahoma"/>
                <a:cs typeface="Tahoma"/>
                <a:sym typeface="Tahoma"/>
              </a:rPr>
              <a:t>Data Quality Screening</a:t>
            </a:r>
            <a:endParaRPr lang="en-US" b="0" i="0" u="none" strike="noStrike" cap="none" dirty="0">
              <a:ea typeface="Tahoma"/>
              <a:cs typeface="Tahoma"/>
              <a:sym typeface="Tahom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b="0" i="0" u="none" strike="noStrike" cap="none" dirty="0">
                <a:ea typeface="Tahoma"/>
                <a:cs typeface="Tahoma"/>
                <a:sym typeface="Tahoma"/>
              </a:rPr>
              <a:t>Cleansing/Scrubbing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b="0" i="0" u="none" strike="noStrike" cap="none" dirty="0">
                <a:ea typeface="Tahoma"/>
                <a:cs typeface="Tahoma"/>
                <a:sym typeface="Tahoma"/>
              </a:rPr>
              <a:t>Deduplication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b="0" i="0" u="none" strike="noStrike" cap="none" dirty="0">
                <a:ea typeface="Tahoma"/>
                <a:cs typeface="Tahoma"/>
                <a:sym typeface="Tahoma"/>
              </a:rPr>
              <a:t>Simple transforms</a:t>
            </a:r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dirty="0">
                <a:ea typeface="Tahoma"/>
                <a:cs typeface="Tahoma"/>
                <a:sym typeface="Tahoma"/>
              </a:rPr>
              <a:t>Complex transforms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b="0" i="0" u="none" strike="noStrike" cap="none" dirty="0">
                <a:ea typeface="Tahoma"/>
                <a:cs typeface="Tahoma"/>
                <a:sym typeface="Tahoma"/>
              </a:rPr>
              <a:t>Restructuring</a:t>
            </a:r>
            <a:endParaRPr lang="en-US" dirty="0">
              <a:sym typeface="Tahoma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SzPct val="100000"/>
              <a:buNone/>
            </a:pPr>
            <a:endParaRPr lang="en-US" sz="2400" b="0" i="0" u="none" strike="noStrike" cap="none" dirty="0"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640"/>
              </a:spcBef>
              <a:spcAft>
                <a:spcPts val="0"/>
              </a:spcAft>
              <a:buSzPct val="100000"/>
              <a:buNone/>
            </a:pPr>
            <a:r>
              <a:rPr lang="en-US" sz="2800" b="1" i="0" u="none" strike="noStrike" cap="none" dirty="0">
                <a:ea typeface="Tahoma"/>
                <a:cs typeface="Tahoma"/>
                <a:sym typeface="Tahoma"/>
              </a:rPr>
              <a:t>Result: </a:t>
            </a:r>
            <a:r>
              <a:rPr lang="en-US" sz="2800" b="0" i="0" u="none" strike="noStrike" cap="none" dirty="0">
                <a:ea typeface="Tahoma"/>
                <a:cs typeface="Tahoma"/>
                <a:sym typeface="Tahoma"/>
              </a:rPr>
              <a:t>extracted data is in a form matching, or strongly correlated and consistent data to the data warehouse structure conforming to SCDs and Fact tables</a:t>
            </a:r>
            <a:endParaRPr sz="28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D8356-875D-4AE2-B544-3D8B6A69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+mn-lt"/>
                <a:ea typeface="Tahoma"/>
                <a:cs typeface="Tahoma"/>
                <a:sym typeface="Tahoma"/>
              </a:rPr>
              <a:t>Data Quality Screens</a:t>
            </a:r>
            <a:endParaRPr b="0" i="0" u="none" strike="noStrike" cap="none" dirty="0">
              <a:latin typeface="+mn-lt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304800" y="914399"/>
            <a:ext cx="8763000" cy="58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2400" dirty="0"/>
              <a:t>Q</a:t>
            </a:r>
            <a:r>
              <a:rPr lang="en-US" sz="2400" b="0" i="0" u="none" strike="noStrike" baseline="0" dirty="0"/>
              <a:t>uality screens act as diagnostic filters in the data flow pipelines.</a:t>
            </a:r>
          </a:p>
          <a:p>
            <a:pPr algn="l"/>
            <a:r>
              <a:rPr lang="en-US" sz="2400" dirty="0"/>
              <a:t>Quality screens are set up as part of the initial transformational process, and then applied during the automated process for to maintain data quality.</a:t>
            </a:r>
          </a:p>
          <a:p>
            <a:pPr algn="l"/>
            <a:r>
              <a:rPr lang="en-US" sz="2400" dirty="0"/>
              <a:t>Quality includes </a:t>
            </a:r>
            <a:r>
              <a:rPr lang="en-US" sz="2400" b="1" dirty="0"/>
              <a:t>column, structure, business rules </a:t>
            </a:r>
          </a:p>
          <a:p>
            <a:pPr algn="l"/>
            <a:r>
              <a:rPr lang="en-US" sz="2400" b="0" i="0" u="none" strike="noStrike" baseline="0" dirty="0"/>
              <a:t>During the automated ETL process, if data quality screens are triggered, </a:t>
            </a:r>
            <a:r>
              <a:rPr lang="en-US" sz="2400" dirty="0"/>
              <a:t>record issues with data to error tables (dimensions) or halt the process if the threshold is too high.</a:t>
            </a:r>
            <a:endParaRPr lang="en-US" sz="2400" b="0" i="0" u="none" strike="noStrike" baseline="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None/>
            </a:pP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6AACD-6568-422A-A3EC-45970958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DECADF-5B79-40FE-8644-4778407C1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21755"/>
            <a:ext cx="3505200" cy="21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7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+mn-lt"/>
                <a:ea typeface="Tahoma"/>
                <a:cs typeface="Tahoma"/>
                <a:sym typeface="Tahoma"/>
              </a:rPr>
              <a:t>Data Quality Screens</a:t>
            </a:r>
            <a:endParaRPr b="0" i="0" u="none" strike="noStrike" cap="none" dirty="0">
              <a:latin typeface="+mn-lt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304800" y="914399"/>
            <a:ext cx="8763000" cy="58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2800" b="1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Column: 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 for unexpected values, new values, null values, dat</a:t>
            </a: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type inconsistencies.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set of product sales where products have somewhat inconsistent names, missing names, missing sales price (null), transaction date does not make sense (February 31</a:t>
            </a:r>
            <a:r>
              <a:rPr lang="en-US" baseline="30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st</a:t>
            </a: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)</a:t>
            </a: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spcBef>
                <a:spcPts val="0"/>
              </a:spcBef>
              <a:buSzPct val="100000"/>
            </a:pPr>
            <a:r>
              <a:rPr lang="en-US" sz="2800" b="1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Structure: 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 relationship of data across columns – where primary and foreign key match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sales record for a product that does not actually match any product or customer.</a:t>
            </a:r>
            <a:endParaRPr lang="en-US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spcBef>
                <a:spcPts val="0"/>
              </a:spcBef>
              <a:buSzPct val="100000"/>
            </a:pPr>
            <a:r>
              <a:rPr lang="en-US" sz="2800" b="1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Business Rules: 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testing that data makes business sense.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product with cost which makes no business sense (a spoon which costs $1,000,000.00)</a:t>
            </a: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None/>
            </a:pP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6AACD-6568-422A-A3EC-45970958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83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 dirty="0">
                <a:latin typeface="+mn-lt"/>
                <a:ea typeface="Tahoma"/>
                <a:cs typeface="Tahoma"/>
                <a:sym typeface="Tahoma"/>
              </a:rPr>
              <a:t>Cleansing/Scrubbing</a:t>
            </a:r>
            <a:endParaRPr b="0" i="0" u="none" strike="noStrike" cap="none" dirty="0">
              <a:latin typeface="+mn-lt"/>
              <a:ea typeface="Tahoma"/>
              <a:cs typeface="Tahoma"/>
              <a:sym typeface="Tahoma"/>
            </a:endParaRPr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1"/>
          </p:nvPr>
        </p:nvSpPr>
        <p:spPr>
          <a:xfrm>
            <a:off x="304800" y="914399"/>
            <a:ext cx="7315200" cy="58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This </a:t>
            </a: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single slide does not due this process justice 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This is the hardest, most time-consuming part!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Why does my job feel like I am a data janitor? </a:t>
            </a:r>
          </a:p>
          <a:p>
            <a:pPr lvl="2">
              <a:spcBef>
                <a:spcPts val="0"/>
              </a:spcBef>
              <a:buSzPct val="100000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because no one bothered learning normalization!!!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GET YOUR SQL AND PYTHON GOING…..</a:t>
            </a:r>
            <a:endParaRPr lang="en-US" sz="24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spcBef>
                <a:spcPts val="0"/>
              </a:spcBef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Checking and correcting data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String parsing functions 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 type conversion</a:t>
            </a:r>
          </a:p>
          <a:p>
            <a:pPr>
              <a:spcBef>
                <a:spcPts val="0"/>
              </a:spcBef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Discarding bad data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400" dirty="0"/>
              <a:t>Holt the process (and at what threshold)?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400" dirty="0"/>
              <a:t>Ignore bad records?</a:t>
            </a:r>
          </a:p>
          <a:p>
            <a:pPr marL="800100" lvl="1" indent="-342900">
              <a:spcBef>
                <a:spcPts val="0"/>
              </a:spcBef>
            </a:pPr>
            <a:r>
              <a:rPr lang="en-US" sz="2400" dirty="0"/>
              <a:t>Tag and pass the data along?</a:t>
            </a: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spcBef>
                <a:spcPts val="0"/>
              </a:spcBef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Applying “audit dimension” – tracks each ETL activity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None/>
            </a:pP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6AACD-6568-422A-A3EC-45970958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893574-50E3-4DB3-8C1F-C3136F05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3124200"/>
            <a:ext cx="1734043" cy="192893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ea typeface="Tahoma"/>
                <a:cs typeface="Tahoma"/>
                <a:sym typeface="Tahoma"/>
              </a:rPr>
              <a:t>Deduplication/Consistency</a:t>
            </a:r>
            <a:endParaRPr sz="400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14" name="Google Shape;314;p48"/>
          <p:cNvSpPr txBox="1">
            <a:spLocks noGrp="1"/>
          </p:cNvSpPr>
          <p:nvPr>
            <p:ph type="body" idx="1"/>
          </p:nvPr>
        </p:nvSpPr>
        <p:spPr>
          <a:xfrm>
            <a:off x="457200" y="1660341"/>
            <a:ext cx="7086600" cy="4359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Very common for data extracts to have lots of redundant data</a:t>
            </a:r>
            <a:endParaRPr lang="en-US" sz="28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lvl="1" indent="-342900">
              <a:lnSpc>
                <a:spcPct val="9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multiple sources often have common records</a:t>
            </a:r>
            <a:endParaRPr sz="3200" dirty="0"/>
          </a:p>
          <a:p>
            <a:pPr>
              <a:lnSpc>
                <a:spcPct val="90000"/>
              </a:lnSpc>
              <a:spcBef>
                <a:spcPts val="544"/>
              </a:spcBef>
              <a:buSzPct val="100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uplicate records are acceptable – look to build consistency.</a:t>
            </a:r>
            <a:endParaRPr sz="3600" dirty="0"/>
          </a:p>
          <a:p>
            <a:pPr>
              <a:lnSpc>
                <a:spcPct val="90000"/>
              </a:lnSpc>
              <a:spcBef>
                <a:spcPts val="544"/>
              </a:spcBef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Must establish uniqueness - &gt; “key” fields </a:t>
            </a:r>
          </a:p>
          <a:p>
            <a:pPr>
              <a:lnSpc>
                <a:spcPct val="90000"/>
              </a:lnSpc>
              <a:spcBef>
                <a:spcPts val="544"/>
              </a:spcBef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multiple keys disagree, what do you do?</a:t>
            </a:r>
            <a:endParaRPr sz="3600" dirty="0"/>
          </a:p>
          <a:p>
            <a:pPr lvl="1">
              <a:lnSpc>
                <a:spcPct val="90000"/>
              </a:lnSpc>
              <a:spcBef>
                <a:spcPts val="4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Set up (window) ranking function to choose “best” record, discard the rest (timestamp tiebreaker?)</a:t>
            </a:r>
            <a:endParaRPr lang="en-US"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82883-408D-4D20-AA19-4BB5AFAC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AF0DC-5C98-4C06-9F41-DCB7D0A65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737" y="4922804"/>
            <a:ext cx="1739671" cy="19351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ea typeface="Tahoma"/>
                <a:cs typeface="Tahoma"/>
                <a:sym typeface="Tahoma"/>
              </a:rPr>
              <a:t>Simple Transforms</a:t>
            </a:r>
            <a:endParaRPr sz="400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1"/>
          </p:nvPr>
        </p:nvSpPr>
        <p:spPr>
          <a:xfrm>
            <a:off x="1150938" y="12192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dirty="0"/>
              <a:t>Strigs to D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ate or date-time</a:t>
            </a:r>
          </a:p>
          <a:p>
            <a:pPr marL="857250" lvl="1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Normalizing Date/Time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Numeric conversions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Location conversions (latitude/longitude – city/state)</a:t>
            </a:r>
            <a:endParaRPr lang="en-US" sz="28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Unit conversions, e.g. ounces to grams, currency </a:t>
            </a:r>
            <a:endParaRPr sz="2800"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Converting via reference tables</a:t>
            </a: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-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converting codes to human-readable descriptions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65E76-3429-4878-9CEF-D498E493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8B628-17DB-4393-9F45-DEDCAEDD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50" y="4734749"/>
            <a:ext cx="1908725" cy="21232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Extract, Transform, 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Extract: </a:t>
            </a:r>
            <a:r>
              <a:rPr lang="en-US" dirty="0"/>
              <a:t>Pull </a:t>
            </a:r>
            <a:r>
              <a:rPr lang="en-GB" dirty="0"/>
              <a:t>data from different source systems (internal and/or external). </a:t>
            </a:r>
          </a:p>
          <a:p>
            <a:pPr lvl="1"/>
            <a:r>
              <a:rPr lang="en-GB" dirty="0"/>
              <a:t>OLTP databases, spread sheets, log files.</a:t>
            </a:r>
          </a:p>
          <a:p>
            <a:r>
              <a:rPr lang="en-GB" b="1" dirty="0"/>
              <a:t>Transform:  </a:t>
            </a:r>
            <a:r>
              <a:rPr lang="en-GB" dirty="0"/>
              <a:t>Makes data consistent for analysis.</a:t>
            </a:r>
          </a:p>
          <a:p>
            <a:pPr lvl="1"/>
            <a:r>
              <a:rPr lang="en-GB" dirty="0"/>
              <a:t>“Scrub” /data-wrangle data using different techniques, rules, functions, and calculations.</a:t>
            </a:r>
          </a:p>
          <a:p>
            <a:pPr lvl="1"/>
            <a:r>
              <a:rPr lang="en-GB" dirty="0"/>
              <a:t>Transform into summations, calculations, splitting &amp; merging data.</a:t>
            </a:r>
          </a:p>
          <a:p>
            <a:r>
              <a:rPr lang="en-GB" b="1" dirty="0"/>
              <a:t>Load: </a:t>
            </a:r>
            <a:r>
              <a:rPr lang="en-GB" dirty="0"/>
              <a:t>A single unified data set for analysis.</a:t>
            </a:r>
          </a:p>
          <a:p>
            <a:pPr lvl="1"/>
            <a:r>
              <a:rPr lang="en-GB" dirty="0"/>
              <a:t>Insert the scrubbed &amp; transformed data into a DSS schema.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94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" y="1905000"/>
            <a:ext cx="2362201" cy="2057400"/>
          </a:xfrm>
        </p:spPr>
        <p:txBody>
          <a:bodyPr>
            <a:normAutofit fontScale="90000"/>
          </a:bodyPr>
          <a:lstStyle/>
          <a:p>
            <a:r>
              <a:rPr lang="en-US" dirty="0"/>
              <a:t>Numeric Functions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447800" cy="63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6827F7D-7818-71EA-2510-B35E866998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219200"/>
            <a:ext cx="6173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95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29717"/>
            <a:ext cx="3429000" cy="1331798"/>
          </a:xfrm>
        </p:spPr>
        <p:txBody>
          <a:bodyPr>
            <a:normAutofit fontScale="90000"/>
          </a:bodyPr>
          <a:lstStyle/>
          <a:p>
            <a:r>
              <a:rPr lang="en-US" dirty="0"/>
              <a:t>Conversion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447800" cy="63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D4BF9F72-00D4-33EC-5664-E760BE12E1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8" y="3766210"/>
            <a:ext cx="4568491" cy="27985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BF46F3C-E8FB-2189-D810-C6A7976C4B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13" y="102637"/>
            <a:ext cx="4528254" cy="59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07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96" y="1905001"/>
            <a:ext cx="2517396" cy="1600200"/>
          </a:xfrm>
        </p:spPr>
        <p:txBody>
          <a:bodyPr>
            <a:normAutofit fontScale="90000"/>
          </a:bodyPr>
          <a:lstStyle/>
          <a:p>
            <a:r>
              <a:rPr lang="en-US" dirty="0"/>
              <a:t>Date &amp; Time Functions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447800" cy="63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E8D748C-D5EC-9E33-7689-DBEEF9129B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28600"/>
            <a:ext cx="4954523" cy="3617439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F8A5451B-AF44-9FBB-ADE4-F9D1138CF9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50423"/>
            <a:ext cx="4954523" cy="31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62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i="0" u="none" strike="noStrike" cap="none" dirty="0">
                <a:ea typeface="Tahoma"/>
                <a:cs typeface="Tahoma"/>
                <a:sym typeface="Tahoma"/>
              </a:rPr>
              <a:t>Complex Transforms</a:t>
            </a:r>
            <a:endParaRPr sz="400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1"/>
          </p:nvPr>
        </p:nvSpPr>
        <p:spPr>
          <a:xfrm>
            <a:off x="400975" y="914400"/>
            <a:ext cx="8285825" cy="572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String parsing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dirty="0"/>
              <a:t>Substring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dirty="0"/>
              <a:t>Pattern matching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dirty="0"/>
              <a:t>Left/Right/Trim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Nested transformation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400" dirty="0"/>
              <a:t>Data type conversion used within a larger calculation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sz="2000" dirty="0"/>
              <a:t>For example –calculate Age for the current year for 9/1, first convert string to date (MySQL code below):</a:t>
            </a:r>
          </a:p>
          <a:p>
            <a:pPr lvl="2">
              <a:spcBef>
                <a:spcPts val="0"/>
              </a:spcBef>
              <a:buSzPct val="100000"/>
            </a:pPr>
            <a:r>
              <a:rPr lang="en-US" sz="2000" dirty="0"/>
              <a:t>DATEDIFF( STR_TO_DATE(CONCAT('9/1/',YEAR(CURRENT_DATE)),'%m/%d/%Y') , STR_TO_DATE([DOB], '%m/%d/%Y'))/365.25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dirty="0"/>
              <a:t>Aggregate computations</a:t>
            </a:r>
          </a:p>
          <a:p>
            <a:pPr lvl="1">
              <a:spcBef>
                <a:spcPts val="0"/>
              </a:spcBef>
              <a:buSzPct val="100000"/>
            </a:pPr>
            <a:r>
              <a:rPr lang="en-US" dirty="0"/>
              <a:t>Nested sub-queries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65E76-3429-4878-9CEF-D498E493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E8B628-17DB-4393-9F45-DEDCAEDD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50" y="4734749"/>
            <a:ext cx="1908725" cy="21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33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43000"/>
            <a:ext cx="2514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Sting</a:t>
            </a:r>
            <a:br>
              <a:rPr lang="en-US" dirty="0"/>
            </a:br>
            <a:r>
              <a:rPr lang="en-US" dirty="0"/>
              <a:t> Functions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447800" cy="63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1CF05FB-3793-F3C8-177A-BF13BD63A0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33" y="152401"/>
            <a:ext cx="4441377" cy="3276599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D124D962-6201-7A22-8290-E40B43DDF8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1359"/>
            <a:ext cx="4648200" cy="389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27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altLang="en-US" dirty="0"/>
              <a:t>Aggregate Functions in SQL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Summarize</a:t>
            </a:r>
            <a:r>
              <a:rPr lang="en-US" altLang="en-US" dirty="0"/>
              <a:t> information from multiple rows</a:t>
            </a:r>
          </a:p>
          <a:p>
            <a:r>
              <a:rPr lang="en-US" altLang="en-US" dirty="0"/>
              <a:t>Built-in aggregate functions 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US" altLang="en-US" i="1" dirty="0"/>
              <a:t>,</a:t>
            </a:r>
            <a:r>
              <a:rPr lang="en-US" altLang="en-US" dirty="0"/>
              <a:t>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en-US" dirty="0"/>
              <a:t>,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dirty="0"/>
              <a:t>,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altLang="en-US" dirty="0"/>
              <a:t>, and 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</a:p>
          <a:p>
            <a:endParaRPr lang="en-US" alt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A91B2-67C4-4178-9455-8D3E2518D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447800" cy="63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10292D8-5761-2732-941D-9E68FAA60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3800"/>
            <a:ext cx="6827891" cy="213664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>
                <a:ea typeface="Tahoma"/>
                <a:cs typeface="Tahoma"/>
                <a:sym typeface="Tahoma"/>
              </a:rPr>
              <a:t>Python – Utilizing Pandas</a:t>
            </a:r>
            <a:endParaRPr sz="440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AE759-3BF4-43AB-B4D5-70DD563009CF}"/>
              </a:ext>
            </a:extLst>
          </p:cNvPr>
          <p:cNvSpPr txBox="1"/>
          <p:nvPr/>
        </p:nvSpPr>
        <p:spPr>
          <a:xfrm>
            <a:off x="685800" y="984450"/>
            <a:ext cx="8077200" cy="57431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Pandas Python library focuses on data transformation and analysis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Really great functions reference from W3schools: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  <a:hlinkClick r:id="rId4"/>
              </a:rPr>
              <a:t>https://www.w3schools.com/python/pandas/pandas_ref_dataframe.asp</a:t>
            </a:r>
            <a:endParaRPr lang="en-US" sz="20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457200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few examples of functions to consider (</a:t>
            </a:r>
            <a:r>
              <a:rPr lang="en-US" sz="20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</a:t>
            </a: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 refers to a data frame):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list(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df.columns.values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) – lists row header of data frame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df.head</a:t>
            </a: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() lists the headers and sample rows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df.count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() Returns the number of not empty cells for each column/row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filter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(items=[‘Col1', ‘col2', ]) </a:t>
            </a: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Displaying specific rows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Df.query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()  Similar to a where clause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df.drop_duplicates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() Drops duplicate values from the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DataFrame</a:t>
            </a:r>
            <a:endParaRPr lang="en-US" sz="20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['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ColumnName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'].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value_counts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() shows top values for unique instances of values in a column,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df.groupby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(['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ColumnName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'] )Groups the rows/columns into specified groups</a:t>
            </a:r>
            <a:endParaRPr lang="en-US" sz="259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join: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df.merge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(df2, how='left', on=['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MatchingField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(s) '] indicator=True)</a:t>
            </a:r>
          </a:p>
          <a:p>
            <a:pPr marL="1371600" lvl="2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How determines it it’s left, inner, </a:t>
            </a:r>
            <a:r>
              <a:rPr lang="en-US" sz="16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etc</a:t>
            </a:r>
            <a:r>
              <a:rPr lang="en-US" sz="1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, indicator will list the result of the join as a new column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df.explore</a:t>
            </a:r>
            <a:r>
              <a:rPr lang="en-US" sz="1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() converts each element into a row – useful for semi-structured data</a:t>
            </a:r>
            <a:endParaRPr lang="en-US" sz="16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5331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>
                <a:ea typeface="Tahoma"/>
                <a:cs typeface="Tahoma"/>
                <a:sym typeface="Tahoma"/>
              </a:rPr>
              <a:t>SQL or Python</a:t>
            </a:r>
            <a:endParaRPr sz="440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AE759-3BF4-43AB-B4D5-70DD563009CF}"/>
              </a:ext>
            </a:extLst>
          </p:cNvPr>
          <p:cNvSpPr txBox="1"/>
          <p:nvPr/>
        </p:nvSpPr>
        <p:spPr>
          <a:xfrm>
            <a:off x="685800" y="984450"/>
            <a:ext cx="80772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Python can be more forgiving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However every transform should be it’s own command, otherwise nesting gets a bit messy, and might take more space and memory</a:t>
            </a:r>
            <a:endParaRPr lang="en-US" sz="20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B16C8-B2E7-81F2-81F8-3FFCEB89E540}"/>
              </a:ext>
            </a:extLst>
          </p:cNvPr>
          <p:cNvSpPr txBox="1"/>
          <p:nvPr/>
        </p:nvSpPr>
        <p:spPr>
          <a:xfrm>
            <a:off x="252412" y="6320135"/>
            <a:ext cx="8639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https://github.com/JohnMiner3/community-work/blob/master/transition-tsql-skills-to-spark/adb%20code%20samples/03-refining-lending-club-data.py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BB090B-8F0B-256C-B7A1-0305368B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406378"/>
            <a:ext cx="7656576" cy="38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9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>
                <a:ea typeface="Tahoma"/>
                <a:cs typeface="Tahoma"/>
                <a:sym typeface="Tahoma"/>
              </a:rPr>
              <a:t>SQL or Python</a:t>
            </a:r>
            <a:endParaRPr sz="440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AE759-3BF4-43AB-B4D5-70DD563009CF}"/>
              </a:ext>
            </a:extLst>
          </p:cNvPr>
          <p:cNvSpPr txBox="1"/>
          <p:nvPr/>
        </p:nvSpPr>
        <p:spPr>
          <a:xfrm>
            <a:off x="685800" y="984450"/>
            <a:ext cx="8077200" cy="50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96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With SQL you can do the same all at once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6B16C8-B2E7-81F2-81F8-3FFCEB89E540}"/>
              </a:ext>
            </a:extLst>
          </p:cNvPr>
          <p:cNvSpPr txBox="1"/>
          <p:nvPr/>
        </p:nvSpPr>
        <p:spPr>
          <a:xfrm>
            <a:off x="176213" y="6492491"/>
            <a:ext cx="858678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https://github.com/JohnMiner3/community-work/blob/master/transition-tsql-skills-to-spark/adb%20code%20samples/03-refining-lending-club-data.py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A82E0-D3BF-1E7B-3FC3-371F075A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78" y="1483719"/>
            <a:ext cx="8203644" cy="50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99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>
                <a:ea typeface="Tahoma"/>
                <a:cs typeface="Tahoma"/>
                <a:sym typeface="Tahoma"/>
              </a:rPr>
              <a:t>Restructuring</a:t>
            </a:r>
            <a:endParaRPr sz="440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AE759-3BF4-43AB-B4D5-70DD563009CF}"/>
              </a:ext>
            </a:extLst>
          </p:cNvPr>
          <p:cNvSpPr txBox="1"/>
          <p:nvPr/>
        </p:nvSpPr>
        <p:spPr>
          <a:xfrm>
            <a:off x="685800" y="984450"/>
            <a:ext cx="8077200" cy="5628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96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Multiple data sources may have different structures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Flat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Normalized</a:t>
            </a:r>
          </a:p>
          <a:p>
            <a:pPr marL="914400" lvl="1" indent="-45720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Semi-structured</a:t>
            </a:r>
            <a:endParaRPr lang="en-US" sz="2800" dirty="0"/>
          </a:p>
          <a:p>
            <a:pPr marL="457200" indent="-457200">
              <a:lnSpc>
                <a:spcPct val="90000"/>
              </a:lnSpc>
              <a:spcBef>
                <a:spcPts val="592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96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 Warehouse will have still another structure</a:t>
            </a:r>
          </a:p>
          <a:p>
            <a:pPr marL="914400" lvl="1" indent="-457200">
              <a:lnSpc>
                <a:spcPct val="90000"/>
              </a:lnSpc>
              <a:spcBef>
                <a:spcPts val="592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Structured- dimensional</a:t>
            </a:r>
            <a:endParaRPr lang="en-US" sz="2800" dirty="0"/>
          </a:p>
          <a:p>
            <a:pPr marL="457200" indent="-457200">
              <a:lnSpc>
                <a:spcPct val="90000"/>
              </a:lnSpc>
              <a:spcBef>
                <a:spcPts val="592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96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Transformation phase</a:t>
            </a:r>
            <a:endParaRPr lang="en-US" dirty="0"/>
          </a:p>
          <a:p>
            <a:pPr marL="914400" lvl="1" indent="-457200">
              <a:lnSpc>
                <a:spcPct val="90000"/>
              </a:lnSpc>
              <a:spcBef>
                <a:spcPts val="518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normalize non-1NF data</a:t>
            </a:r>
          </a:p>
          <a:p>
            <a:pPr marL="914400" lvl="1" indent="-457200">
              <a:lnSpc>
                <a:spcPct val="90000"/>
              </a:lnSpc>
              <a:spcBef>
                <a:spcPts val="518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59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 type conversions</a:t>
            </a:r>
            <a:endParaRPr lang="en-US" dirty="0"/>
          </a:p>
          <a:p>
            <a:pPr marL="914400" lvl="1" indent="-457200">
              <a:lnSpc>
                <a:spcPct val="90000"/>
              </a:lnSpc>
              <a:spcBef>
                <a:spcPts val="518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summarize data</a:t>
            </a:r>
            <a:endParaRPr lang="en-US" dirty="0"/>
          </a:p>
          <a:p>
            <a:pPr marL="914400" lvl="1" indent="-457200">
              <a:lnSpc>
                <a:spcPct val="90000"/>
              </a:lnSpc>
              <a:spcBef>
                <a:spcPts val="518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re-map data to alternative structures</a:t>
            </a:r>
            <a:endParaRPr lang="en-US" dirty="0"/>
          </a:p>
          <a:p>
            <a:pPr marL="914400" lvl="1" indent="-457200">
              <a:lnSpc>
                <a:spcPct val="90000"/>
              </a:lnSpc>
              <a:spcBef>
                <a:spcPts val="518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59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apply to dimensional models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 DW Implementation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8334"/>
            <a:ext cx="8229600" cy="5275027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Implement the design</a:t>
            </a:r>
          </a:p>
          <a:p>
            <a:pPr marL="914400" lvl="1" indent="-514350"/>
            <a:r>
              <a:rPr lang="en-US" sz="2400" dirty="0"/>
              <a:t>Data Lakes, ODS/Staging tables and Dimensional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Movement (E- from ETL)</a:t>
            </a:r>
          </a:p>
          <a:p>
            <a:pPr marL="914400" lvl="1" indent="-514350"/>
            <a:r>
              <a:rPr lang="en-US" sz="2400" dirty="0"/>
              <a:t>Extracting data from one or multiple sources</a:t>
            </a:r>
          </a:p>
          <a:p>
            <a:pPr marL="914400" lvl="1" indent="-514350"/>
            <a:r>
              <a:rPr lang="en-US" sz="2400" dirty="0"/>
              <a:t>Load into data lake/ODS/Staging</a:t>
            </a:r>
            <a:r>
              <a:rPr lang="en-US" sz="2400"/>
              <a:t>/Landing</a:t>
            </a:r>
            <a:endParaRPr lang="en-US" sz="2400" dirty="0"/>
          </a:p>
          <a:p>
            <a:pPr marL="914400" lvl="1" indent="-514350"/>
            <a:r>
              <a:rPr lang="en-US" sz="2400" dirty="0"/>
              <a:t>Scrubbing/wrangling the data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Preprocess/Transform into dimensional model (TL from ETL)</a:t>
            </a:r>
          </a:p>
          <a:p>
            <a:pPr marL="914400" lvl="1" indent="-514350"/>
            <a:r>
              <a:rPr lang="en-US" dirty="0"/>
              <a:t>Grains, measures/aggregates</a:t>
            </a:r>
          </a:p>
          <a:p>
            <a:pPr marL="914400" lvl="1" indent="-514350"/>
            <a:r>
              <a:rPr lang="en-US" sz="2800" dirty="0"/>
              <a:t>Testing/Quality - Identify and validate errors</a:t>
            </a:r>
            <a:r>
              <a:rPr lang="en-GB" sz="2800" dirty="0"/>
              <a:t> and anomalies, and re-process ETL</a:t>
            </a:r>
          </a:p>
          <a:p>
            <a:pPr marL="914400" lvl="1" indent="-514350"/>
            <a:r>
              <a:rPr lang="en-GB" dirty="0"/>
              <a:t>Load into final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Presentation</a:t>
            </a:r>
          </a:p>
          <a:p>
            <a:pPr marL="914400" lvl="1" indent="-514350"/>
            <a:r>
              <a:rPr lang="en-US" dirty="0"/>
              <a:t>Semantic layers - views</a:t>
            </a:r>
          </a:p>
          <a:p>
            <a:pPr marL="914400" lvl="1" indent="-514350"/>
            <a:r>
              <a:rPr lang="en-US" dirty="0"/>
              <a:t>Dashboards, Reports on top of the dimensional model.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02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i="0" u="none" strike="noStrike" cap="none" dirty="0">
                <a:ea typeface="Tahoma"/>
                <a:cs typeface="Tahoma"/>
                <a:sym typeface="Tahoma"/>
              </a:rPr>
              <a:t>Loading Order </a:t>
            </a:r>
            <a:br>
              <a:rPr lang="en-US" sz="4400" i="0" u="none" strike="noStrike" cap="none" dirty="0">
                <a:ea typeface="Tahoma"/>
                <a:cs typeface="Tahoma"/>
                <a:sym typeface="Tahoma"/>
              </a:rPr>
            </a:br>
            <a:r>
              <a:rPr lang="en-US" sz="4400" i="0" u="none" strike="noStrike" cap="none" dirty="0">
                <a:ea typeface="Tahoma"/>
                <a:cs typeface="Tahoma"/>
                <a:sym typeface="Tahoma"/>
              </a:rPr>
              <a:t>for Dimensions and Facts</a:t>
            </a:r>
            <a:endParaRPr sz="440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EAE759-3BF4-43AB-B4D5-70DD563009CF}"/>
              </a:ext>
            </a:extLst>
          </p:cNvPr>
          <p:cNvSpPr txBox="1"/>
          <p:nvPr/>
        </p:nvSpPr>
        <p:spPr>
          <a:xfrm>
            <a:off x="533400" y="1295400"/>
            <a:ext cx="8458200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0"/>
              </a:spcBef>
              <a:buSzPct val="99000"/>
              <a:buFont typeface="+mj-lt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Establish a connection from staging to source dimensional DB (python to SQL or SQL to SQL)</a:t>
            </a:r>
          </a:p>
          <a:p>
            <a:pPr marL="514350" indent="-514350">
              <a:lnSpc>
                <a:spcPct val="90000"/>
              </a:lnSpc>
              <a:buSzPct val="99000"/>
              <a:buFont typeface="+mj-lt"/>
              <a:buAutoNum type="arabicPeriod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Determine loading sequence from each source.</a:t>
            </a:r>
          </a:p>
          <a:p>
            <a:pPr marL="514350" indent="-514350">
              <a:lnSpc>
                <a:spcPct val="90000"/>
              </a:lnSpc>
              <a:spcBef>
                <a:spcPts val="0"/>
              </a:spcBef>
              <a:buSzPct val="99000"/>
              <a:buFont typeface="+mj-lt"/>
              <a:buAutoNum type="arabicPeriod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Load unique values into dimension with generated surrogate dimensional key (initial load)</a:t>
            </a:r>
          </a:p>
          <a:p>
            <a:pPr marL="514350" indent="-514350">
              <a:lnSpc>
                <a:spcPct val="90000"/>
              </a:lnSpc>
              <a:spcBef>
                <a:spcPts val="0"/>
              </a:spcBef>
              <a:buSzPct val="99000"/>
              <a:buFont typeface="+mj-lt"/>
              <a:buAutoNum type="arabicPeriod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Link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 back (a join) to stagin</a:t>
            </a: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g table from the new dimension tables on natural attributes to load the fact tables while computing measures.</a:t>
            </a:r>
          </a:p>
          <a:p>
            <a:pPr>
              <a:lnSpc>
                <a:spcPct val="90000"/>
              </a:lnSpc>
              <a:spcBef>
                <a:spcPts val="0"/>
              </a:spcBef>
              <a:buSzPct val="99000"/>
            </a:pPr>
            <a:endParaRPr lang="en-US" sz="28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ct val="99000"/>
            </a:pPr>
            <a:endParaRPr lang="en-US" sz="28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SzPct val="99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Subsequent loads need to compare data between staging and dimensions for SCD maintenance.</a:t>
            </a:r>
            <a:endParaRPr lang="en-US" sz="259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641189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ETL is </a:t>
            </a:r>
            <a:r>
              <a:rPr lang="en-US" sz="4000" b="1" i="0" u="sng" strike="noStrike" cap="none" dirty="0">
                <a:ea typeface="Tahoma"/>
                <a:cs typeface="Tahoma"/>
                <a:sym typeface="Tahoma"/>
              </a:rPr>
              <a:t>NOT</a:t>
            </a: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 a one-time process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1171575" y="1529944"/>
            <a:ext cx="77724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Data Warehouse ETL is a repeating process</a:t>
            </a:r>
            <a:endParaRPr sz="2800"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SCDs drive the process of subsequent loads</a:t>
            </a:r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Is it a full clear and re-load of the entire data source?</a:t>
            </a: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Works well on “smaller” data sets  - a few million records is still small!</a:t>
            </a: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Works well if dimensional model is not focused on history (SCD1)</a:t>
            </a: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Or a flattened model with redundant data.</a:t>
            </a: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Is it only the changes since the last load?</a:t>
            </a: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Even SCD0 data can accept just changes (i.e. just new records)</a:t>
            </a: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Need to determine what has changed since the last load.  This is where SCD Load logic comes in.</a:t>
            </a: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Consider how to maintain “deleted” data – flag it or discard it</a:t>
            </a:r>
          </a:p>
          <a:p>
            <a:pPr marL="914400" lvl="2" indent="0">
              <a:spcBef>
                <a:spcPts val="640"/>
              </a:spcBef>
              <a:buClr>
                <a:schemeClr val="tx1"/>
              </a:buClr>
              <a:buSzPct val="100000"/>
              <a:buNone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 </a:t>
            </a:r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endParaRPr lang="en-US" sz="28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lvl="1">
              <a:spcBef>
                <a:spcPts val="640"/>
              </a:spcBef>
              <a:buClr>
                <a:schemeClr val="tx1"/>
              </a:buClr>
              <a:buSzPct val="100000"/>
            </a:pPr>
            <a:endParaRPr sz="2400" dirty="0"/>
          </a:p>
          <a:p>
            <a:pPr marR="0" lvl="1" algn="l" rtl="0">
              <a:spcBef>
                <a:spcPts val="56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R="0" lvl="1" algn="l" rtl="0">
              <a:spcBef>
                <a:spcPts val="56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source key for load has not been seen before – this is (usually) a simple insert</a:t>
            </a:r>
            <a:endParaRPr dirty="0"/>
          </a:p>
          <a:p>
            <a:pPr marR="0" lvl="1" algn="l" rtl="0">
              <a:spcBef>
                <a:spcPts val="56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previously-loaded source key is not in a new load</a:t>
            </a:r>
            <a:endParaRPr dirty="0"/>
          </a:p>
          <a:p>
            <a:pPr marR="0" lvl="1" algn="l" rtl="0">
              <a:spcBef>
                <a:spcPts val="56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source key in load was previously loaded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18104-1D9F-46A4-A019-D02AEC4AA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990600" y="96456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ea typeface="Tahoma"/>
                <a:cs typeface="Tahoma"/>
                <a:sym typeface="Tahoma"/>
              </a:rPr>
              <a:t>Loading SCD1</a:t>
            </a:r>
            <a:endParaRPr sz="4400" b="1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86DE1-AA85-4AF3-F11E-659B5536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8" y="3197506"/>
            <a:ext cx="2191056" cy="2210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75DD-4312-95D3-A5ED-5533ECCE6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197506"/>
            <a:ext cx="2676899" cy="2305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3FBFA-B5B5-0189-194A-FBA1430F6C40}"/>
              </a:ext>
            </a:extLst>
          </p:cNvPr>
          <p:cNvSpPr txBox="1"/>
          <p:nvPr/>
        </p:nvSpPr>
        <p:spPr>
          <a:xfrm>
            <a:off x="419288" y="1549570"/>
            <a:ext cx="7977749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 if record from source exists in dimension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matching record exists - overwrite dimensional record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record does not exist add record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60EB3A-F792-0FED-1346-27E2C0D3FA3C}"/>
              </a:ext>
            </a:extLst>
          </p:cNvPr>
          <p:cNvSpPr/>
          <p:nvPr/>
        </p:nvSpPr>
        <p:spPr>
          <a:xfrm>
            <a:off x="3581400" y="3892992"/>
            <a:ext cx="1524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EBB276-221F-7673-0C6D-612D1D1CED8A}"/>
              </a:ext>
            </a:extLst>
          </p:cNvPr>
          <p:cNvSpPr txBox="1"/>
          <p:nvPr/>
        </p:nvSpPr>
        <p:spPr>
          <a:xfrm>
            <a:off x="812538" y="6061285"/>
            <a:ext cx="795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In this case no denormalization and or transformation was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1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990600" y="96456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ea typeface="Tahoma"/>
                <a:cs typeface="Tahoma"/>
                <a:sym typeface="Tahoma"/>
              </a:rPr>
              <a:t>Loading SCD2</a:t>
            </a:r>
            <a:endParaRPr sz="4400" b="1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3FBFA-B5B5-0189-194A-FBA1430F6C40}"/>
              </a:ext>
            </a:extLst>
          </p:cNvPr>
          <p:cNvSpPr txBox="1"/>
          <p:nvPr/>
        </p:nvSpPr>
        <p:spPr>
          <a:xfrm>
            <a:off x="304800" y="733847"/>
            <a:ext cx="8630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 if record from source exists in dimension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matching record exists – check if any of the columns have updates in the values</a:t>
            </a:r>
          </a:p>
          <a:p>
            <a:pPr marL="1200150" lvl="2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any columns have different values between source and dimension – add new record, update SCD2 flag/timestamps on current and previous record.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record does not exist add record with updated SCD2 flag/timestamps setting expire timestamp to future date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60EB3A-F792-0FED-1346-27E2C0D3FA3C}"/>
              </a:ext>
            </a:extLst>
          </p:cNvPr>
          <p:cNvSpPr/>
          <p:nvPr/>
        </p:nvSpPr>
        <p:spPr>
          <a:xfrm>
            <a:off x="3657600" y="3962400"/>
            <a:ext cx="1524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E17AF-C8C4-CEC5-855A-691A409AD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3082683"/>
            <a:ext cx="3311915" cy="2751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A278E-37C8-99FF-266F-C1DBE5945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686" y="3219165"/>
            <a:ext cx="1943922" cy="261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51D890-3101-9BC5-38DE-176434C16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5892431"/>
            <a:ext cx="6052657" cy="925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6207720-D2A2-7948-F582-90364F983945}"/>
              </a:ext>
            </a:extLst>
          </p:cNvPr>
          <p:cNvSpPr txBox="1"/>
          <p:nvPr/>
        </p:nvSpPr>
        <p:spPr>
          <a:xfrm>
            <a:off x="3666281" y="3219165"/>
            <a:ext cx="1551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Denormalize</a:t>
            </a:r>
            <a:endParaRPr lang="en-US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&amp;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591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990600" y="96456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ea typeface="Tahoma"/>
                <a:cs typeface="Tahoma"/>
                <a:sym typeface="Tahoma"/>
              </a:rPr>
              <a:t>Loading SCD3</a:t>
            </a:r>
            <a:endParaRPr sz="4400" b="1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3FBFA-B5B5-0189-194A-FBA1430F6C40}"/>
              </a:ext>
            </a:extLst>
          </p:cNvPr>
          <p:cNvSpPr txBox="1"/>
          <p:nvPr/>
        </p:nvSpPr>
        <p:spPr>
          <a:xfrm>
            <a:off x="304800" y="733847"/>
            <a:ext cx="86308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 if record from source exists in dimension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matching record exists – check if SCD3 columns have updates in the values</a:t>
            </a:r>
          </a:p>
          <a:p>
            <a:pPr marL="1200150" lvl="2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any columns have different values between source and dimension – set the previous value from current field, and new value from the source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If record does not exist add record</a:t>
            </a:r>
          </a:p>
          <a:p>
            <a:pPr marL="742950" lvl="1" indent="-285750">
              <a:lnSpc>
                <a:spcPct val="90000"/>
              </a:lnSpc>
              <a:buSzPct val="99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Potentially add new columns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60EB3A-F792-0FED-1346-27E2C0D3FA3C}"/>
              </a:ext>
            </a:extLst>
          </p:cNvPr>
          <p:cNvSpPr/>
          <p:nvPr/>
        </p:nvSpPr>
        <p:spPr>
          <a:xfrm>
            <a:off x="4317310" y="3856296"/>
            <a:ext cx="15240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D4CE4-0F32-E97B-6CAE-F10C49799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35" y="5862163"/>
            <a:ext cx="5172366" cy="870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F0C2E-9A42-A430-BC71-9344655B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01" y="3133313"/>
            <a:ext cx="3467488" cy="1609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E628AA-B7CA-C79D-92E4-163729BC2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742370"/>
            <a:ext cx="1371599" cy="2019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E52CB4-A242-E053-7882-2E7485115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3321896"/>
            <a:ext cx="1895740" cy="2191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88840F-A572-A297-2365-942E9ABDF235}"/>
              </a:ext>
            </a:extLst>
          </p:cNvPr>
          <p:cNvSpPr txBox="1"/>
          <p:nvPr/>
        </p:nvSpPr>
        <p:spPr>
          <a:xfrm>
            <a:off x="4357529" y="3182702"/>
            <a:ext cx="1551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dk1"/>
                </a:solidFill>
                <a:ea typeface="Tahoma"/>
                <a:cs typeface="Tahoma"/>
                <a:sym typeface="Tahoma"/>
              </a:rPr>
              <a:t>Denormalize</a:t>
            </a:r>
            <a:endParaRPr lang="en-US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&amp; 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401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990600" y="96456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ea typeface="Tahoma"/>
                <a:cs typeface="Tahoma"/>
                <a:sym typeface="Tahoma"/>
              </a:rPr>
              <a:t>Loading Fact</a:t>
            </a:r>
            <a:endParaRPr sz="4400" b="1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B0CBD-045C-488B-9B7B-5840DDCE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3FBFA-B5B5-0189-194A-FBA1430F6C40}"/>
              </a:ext>
            </a:extLst>
          </p:cNvPr>
          <p:cNvSpPr txBox="1"/>
          <p:nvPr/>
        </p:nvSpPr>
        <p:spPr>
          <a:xfrm>
            <a:off x="480885" y="885300"/>
            <a:ext cx="8174038" cy="208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Join dimensions back to source on the keys (might need to be natural keys)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calculate the measures (aggregate)</a:t>
            </a:r>
          </a:p>
          <a:p>
            <a:pPr marL="342900" indent="-342900">
              <a:lnSpc>
                <a:spcPct val="90000"/>
              </a:lnSpc>
              <a:spcBef>
                <a:spcPts val="0"/>
              </a:spcBef>
              <a:buSzPct val="99000"/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Insert Record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360EB3A-F792-0FED-1346-27E2C0D3FA3C}"/>
              </a:ext>
            </a:extLst>
          </p:cNvPr>
          <p:cNvSpPr/>
          <p:nvPr/>
        </p:nvSpPr>
        <p:spPr>
          <a:xfrm>
            <a:off x="5452733" y="4455284"/>
            <a:ext cx="1283825" cy="789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8429E-4E4B-4176-DE38-97C4A2AAC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942" y="3773578"/>
            <a:ext cx="1319675" cy="2816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E38821-6427-F067-A784-A0928D49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44" y="3773578"/>
            <a:ext cx="1426611" cy="2700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B530EE-5301-5D66-0259-541261253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886" y="2847795"/>
            <a:ext cx="1567049" cy="1756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8C71EC-A4DA-4AF5-F15C-93809CDE2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736" y="4730973"/>
            <a:ext cx="1743348" cy="17566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A339C2-B988-ECF8-B195-6D112CDCE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4768" y="4730973"/>
            <a:ext cx="381053" cy="3715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5CEEE3-9CB4-04DA-7EC0-B52AD9A332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854" y="4826287"/>
            <a:ext cx="381053" cy="3715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1B1EC5C-2BC1-1062-3BD2-58C60EDF0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664" y="6584644"/>
            <a:ext cx="265161" cy="2585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DB744F-F5AC-C9FE-4295-976B5E3922CE}"/>
              </a:ext>
            </a:extLst>
          </p:cNvPr>
          <p:cNvSpPr txBox="1"/>
          <p:nvPr/>
        </p:nvSpPr>
        <p:spPr>
          <a:xfrm>
            <a:off x="6934200" y="6597603"/>
            <a:ext cx="2209800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SzPct val="99000"/>
            </a:pPr>
            <a:r>
              <a:rPr lang="en-US" sz="12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Relational Algebra join symbol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EF1E0C-E568-32DD-0AE7-A524E41ABF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244" y="3773578"/>
            <a:ext cx="2191056" cy="22863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BE0337-30C5-0635-ACE5-363E3AA4FD5C}"/>
              </a:ext>
            </a:extLst>
          </p:cNvPr>
          <p:cNvSpPr txBox="1"/>
          <p:nvPr/>
        </p:nvSpPr>
        <p:spPr>
          <a:xfrm>
            <a:off x="5461584" y="4050263"/>
            <a:ext cx="1170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Transform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9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1A1E-CC21-45CF-86B6-8057BE27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know what has changed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FDF03-461F-436A-90EA-70D2FEF83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83162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Timestamp from the delta record (may not reliable)</a:t>
            </a:r>
          </a:p>
          <a:p>
            <a:r>
              <a:rPr lang="en-US" sz="3600" dirty="0"/>
              <a:t>Relational Operational Data Stores:</a:t>
            </a:r>
          </a:p>
          <a:p>
            <a:pPr lvl="1"/>
            <a:r>
              <a:rPr lang="en-US" dirty="0"/>
              <a:t>Log shipping </a:t>
            </a:r>
          </a:p>
          <a:p>
            <a:pPr lvl="1"/>
            <a:r>
              <a:rPr lang="en-US" dirty="0"/>
              <a:t>Replication/mirroring</a:t>
            </a:r>
          </a:p>
          <a:p>
            <a:r>
              <a:rPr lang="en-US" sz="4100" dirty="0"/>
              <a:t>Checking based on match criteria</a:t>
            </a:r>
          </a:p>
          <a:p>
            <a:pPr lvl="1"/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checking attributes in dimensions for changes and based on SCD type take appropriate action</a:t>
            </a:r>
          </a:p>
          <a:p>
            <a:pPr lvl="1"/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SCD0 – always adding</a:t>
            </a:r>
          </a:p>
          <a:p>
            <a:pPr lvl="1"/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SCD1 – updating/overwriting or adding</a:t>
            </a:r>
          </a:p>
          <a:p>
            <a:pPr lvl="1"/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SCD2 – always adding, not updating, recording record history</a:t>
            </a:r>
          </a:p>
          <a:p>
            <a:pPr lvl="1"/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SCD3 - updating/overwriting or adding records – maintain attributes that keep track of historical record.</a:t>
            </a:r>
          </a:p>
          <a:p>
            <a:pPr lvl="1"/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Fact tables – updating, adding, overwriting (measures)</a:t>
            </a:r>
          </a:p>
          <a:p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Don’t forget key management!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B333C-7CFA-415C-98C5-979FF9727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274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2">
            <a:extLst>
              <a:ext uri="{FF2B5EF4-FFF2-40B4-BE49-F238E27FC236}">
                <a16:creationId xmlns:a16="http://schemas.microsoft.com/office/drawing/2014/main" id="{24E37034-9DD9-4597-BD7F-2A5C818E44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800" y="0"/>
            <a:ext cx="8229600" cy="835141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UNION, INTERSECT, EXCEPT</a:t>
            </a:r>
          </a:p>
        </p:txBody>
      </p:sp>
      <p:pic>
        <p:nvPicPr>
          <p:cNvPr id="1026" name="Picture 2" descr="https://277dfx2bm2883ohl6u2g3l59-wpengine.netdna-ssl.com/wp-content/uploads/2014/10/UnionInsersectExcept.jpg">
            <a:extLst>
              <a:ext uri="{FF2B5EF4-FFF2-40B4-BE49-F238E27FC236}">
                <a16:creationId xmlns:a16="http://schemas.microsoft.com/office/drawing/2014/main" id="{4729A719-EB2C-4A40-B137-6CE7C80A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69" y="1628659"/>
            <a:ext cx="8017391" cy="411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200BFF-AEAF-4D04-941F-C1BF014E96B4}"/>
              </a:ext>
            </a:extLst>
          </p:cNvPr>
          <p:cNvSpPr/>
          <p:nvPr/>
        </p:nvSpPr>
        <p:spPr>
          <a:xfrm>
            <a:off x="228600" y="6328035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https://277dfx2bm2883ohl6u2g3l59-wpengine.netdna-ssl.com/wp-content/uploads/2014/10/UnionInsersectExcept.jpg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E00D6-7891-463D-899C-F1CDE09C6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199887"/>
            <a:ext cx="1219200" cy="1454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0EE8B-392F-4619-BE1D-A924E9D34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3374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2AE9D359-F808-4BB7-A199-BEE03573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9154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UNION/UNION ALL</a:t>
            </a:r>
            <a:br>
              <a:rPr lang="en-US" altLang="en-US" dirty="0"/>
            </a:br>
            <a:r>
              <a:rPr lang="en-US" altLang="en-US" dirty="0"/>
              <a:t>COMBINE RECORDS FROM TWO QUERIES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5ACE66A9-7174-458D-BEAE-1CB58921D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6966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sz="2000" dirty="0"/>
              <a:t>This will combine records from both queries and show you unique instances</a:t>
            </a:r>
          </a:p>
          <a:p>
            <a:pPr marL="0" indent="0">
              <a:buNone/>
            </a:pPr>
            <a:r>
              <a:rPr lang="en-US" altLang="en-US" sz="2000" dirty="0"/>
              <a:t>Union all will not eliminate duplicates between the two record sets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AF181-E7D1-415F-B76A-D3FA60A2E2D7}"/>
              </a:ext>
            </a:extLst>
          </p:cNvPr>
          <p:cNvSpPr txBox="1"/>
          <p:nvPr/>
        </p:nvSpPr>
        <p:spPr>
          <a:xfrm>
            <a:off x="-11402" y="6544567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https://www.sqlshack.com/sql-union-overview-usage-and-examples/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69DBA-D860-44A4-B544-DA459E90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68074"/>
            <a:ext cx="1743318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94F0-F40D-4B47-8BF3-C2D324C7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89356"/>
            <a:ext cx="1829055" cy="2000529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E30B197-010E-4766-893C-E616B4BF38C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2206411"/>
            <a:ext cx="7620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/>
              <a:t>Books1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534393-E26F-4302-B252-0A20E1114B1A}"/>
              </a:ext>
            </a:extLst>
          </p:cNvPr>
          <p:cNvSpPr txBox="1">
            <a:spLocks noChangeArrowheads="1"/>
          </p:cNvSpPr>
          <p:nvPr/>
        </p:nvSpPr>
        <p:spPr>
          <a:xfrm>
            <a:off x="2597474" y="2214375"/>
            <a:ext cx="797084" cy="30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/>
              <a:t>Books2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1E79E-843F-4ADD-96B8-1D7AE3DADBAE}"/>
              </a:ext>
            </a:extLst>
          </p:cNvPr>
          <p:cNvSpPr txBox="1"/>
          <p:nvPr/>
        </p:nvSpPr>
        <p:spPr>
          <a:xfrm>
            <a:off x="306469" y="4561130"/>
            <a:ext cx="4582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UNION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Books2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4A188-AE78-46B1-B150-47795D7A0C51}"/>
              </a:ext>
            </a:extLst>
          </p:cNvPr>
          <p:cNvSpPr txBox="1"/>
          <p:nvPr/>
        </p:nvSpPr>
        <p:spPr>
          <a:xfrm>
            <a:off x="306469" y="5518940"/>
            <a:ext cx="4582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UNION ALL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Books2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5B4CCE1-A5F6-4DAD-9889-F8F7A3FC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753AA0-179B-466E-9993-7E5B1265E0EB}"/>
              </a:ext>
            </a:extLst>
          </p:cNvPr>
          <p:cNvSpPr txBox="1"/>
          <p:nvPr/>
        </p:nvSpPr>
        <p:spPr>
          <a:xfrm>
            <a:off x="5022468" y="2203425"/>
            <a:ext cx="1101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UNION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D37287-B493-4D8D-BBF8-7834A87F1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3664" y="2485072"/>
            <a:ext cx="1763139" cy="2544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761DAC-6879-42AB-B09A-32BB788BAE96}"/>
              </a:ext>
            </a:extLst>
          </p:cNvPr>
          <p:cNvSpPr txBox="1"/>
          <p:nvPr/>
        </p:nvSpPr>
        <p:spPr>
          <a:xfrm>
            <a:off x="7182550" y="2177294"/>
            <a:ext cx="1588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UNION ALL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4FEBE4-652D-4302-B730-9324FD500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047" y="2477745"/>
            <a:ext cx="1621484" cy="29197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0B3049-C569-40B3-9779-E83F834A8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427" y="5674000"/>
            <a:ext cx="3200751" cy="59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066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2AE9D359-F808-4BB7-A199-BEE03573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EXCEPT</a:t>
            </a:r>
            <a:br>
              <a:rPr lang="en-US" altLang="en-US" dirty="0"/>
            </a:br>
            <a:r>
              <a:rPr lang="en-US" altLang="en-US" dirty="0"/>
              <a:t>THIS WILL FIND ALL THE CHANTES!!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5ACE66A9-7174-458D-BEAE-1CB58921D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6966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sz="2000" dirty="0"/>
              <a:t>This will find all the changes on any attributes between the first and second query </a:t>
            </a:r>
            <a:r>
              <a:rPr lang="en-US" altLang="en-US" sz="2000" b="1" dirty="0">
                <a:solidFill>
                  <a:srgbClr val="FF0000"/>
                </a:solidFill>
              </a:rPr>
              <a:t>within all attributes – no need for a key match</a:t>
            </a:r>
            <a:r>
              <a:rPr lang="en-US" altLang="en-US" sz="2000" dirty="0"/>
              <a:t>.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AF181-E7D1-415F-B76A-D3FA60A2E2D7}"/>
              </a:ext>
            </a:extLst>
          </p:cNvPr>
          <p:cNvSpPr txBox="1"/>
          <p:nvPr/>
        </p:nvSpPr>
        <p:spPr>
          <a:xfrm>
            <a:off x="-11402" y="6544567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https://www.sqlshack.com/understanding-the-sql-except-statement-with-examples/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69DBA-D860-44A4-B544-DA459E90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68074"/>
            <a:ext cx="1743318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94F0-F40D-4B47-8BF3-C2D324C7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89356"/>
            <a:ext cx="1829055" cy="2000529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E30B197-010E-4766-893C-E616B4BF38C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2206411"/>
            <a:ext cx="7620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/>
              <a:t>Books1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534393-E26F-4302-B252-0A20E1114B1A}"/>
              </a:ext>
            </a:extLst>
          </p:cNvPr>
          <p:cNvSpPr txBox="1">
            <a:spLocks noChangeArrowheads="1"/>
          </p:cNvSpPr>
          <p:nvPr/>
        </p:nvSpPr>
        <p:spPr>
          <a:xfrm>
            <a:off x="2597474" y="2214375"/>
            <a:ext cx="797084" cy="30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/>
              <a:t>Books2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90C1E-E99F-4915-A2FB-B9AD7345A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651" y="2695181"/>
            <a:ext cx="1781424" cy="1352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51E79E-843F-4ADD-96B8-1D7AE3DADBAE}"/>
              </a:ext>
            </a:extLst>
          </p:cNvPr>
          <p:cNvSpPr txBox="1"/>
          <p:nvPr/>
        </p:nvSpPr>
        <p:spPr>
          <a:xfrm>
            <a:off x="306469" y="4561130"/>
            <a:ext cx="4582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Books2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Except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3776C-3D47-4CBB-BC52-00B392D02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003" y="4523097"/>
            <a:ext cx="2000529" cy="1390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353F9-2F40-4FB8-832E-1D1B2323D84E}"/>
              </a:ext>
            </a:extLst>
          </p:cNvPr>
          <p:cNvSpPr txBox="1"/>
          <p:nvPr/>
        </p:nvSpPr>
        <p:spPr>
          <a:xfrm>
            <a:off x="6190725" y="2337789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 except Books2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65E6D4-BEB5-4D71-AFA1-5152AB80B3F2}"/>
              </a:ext>
            </a:extLst>
          </p:cNvPr>
          <p:cNvSpPr txBox="1"/>
          <p:nvPr/>
        </p:nvSpPr>
        <p:spPr>
          <a:xfrm>
            <a:off x="6172200" y="4088838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Books2 except Books1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4A188-AE78-46B1-B150-47795D7A0C51}"/>
              </a:ext>
            </a:extLst>
          </p:cNvPr>
          <p:cNvSpPr txBox="1"/>
          <p:nvPr/>
        </p:nvSpPr>
        <p:spPr>
          <a:xfrm>
            <a:off x="306469" y="5518940"/>
            <a:ext cx="4582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Except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Books2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52861C-825E-42E6-AF52-478110E8B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28" y="5954859"/>
            <a:ext cx="2514600" cy="459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B4CCE1-A5F6-4DAD-9889-F8F7A3FC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0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852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ea typeface="Tahoma"/>
                <a:cs typeface="Tahoma"/>
                <a:sym typeface="Tahoma"/>
              </a:rPr>
              <a:t>ETL </a:t>
            </a:r>
            <a:r>
              <a:rPr lang="en-US">
                <a:ea typeface="Tahoma"/>
                <a:cs typeface="Tahoma"/>
                <a:sym typeface="Tahoma"/>
              </a:rPr>
              <a:t>Challenge</a:t>
            </a:r>
            <a:endParaRPr lang="en-US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81000" y="914399"/>
            <a:ext cx="5410200" cy="322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640"/>
              </a:spcBef>
              <a:buSzPct val="10000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Per Kimball/</a:t>
            </a:r>
            <a:r>
              <a:rPr lang="en-US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Ross  ETL process “consumes a disproportionate share of the time and effort required to build [and maintain] a DW/BI environment.”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A938B-C068-4537-AB59-93288C546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8A930-07E4-43CD-BF76-8940CAD5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965687"/>
            <a:ext cx="5339628" cy="3615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5C947-E187-4D58-859C-818A5ADA9A60}"/>
              </a:ext>
            </a:extLst>
          </p:cNvPr>
          <p:cNvSpPr txBox="1"/>
          <p:nvPr/>
        </p:nvSpPr>
        <p:spPr>
          <a:xfrm>
            <a:off x="3831771" y="658100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https://amplitude.com/blog/big-data-cleanup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2AE9D359-F808-4BB7-A199-BEE03573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INTERSECT</a:t>
            </a:r>
            <a:br>
              <a:rPr lang="en-US" altLang="en-US" dirty="0"/>
            </a:br>
            <a:r>
              <a:rPr lang="en-US" altLang="en-US" dirty="0"/>
              <a:t>THIS WILL FIND ALL THE MATCHES!!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AF181-E7D1-415F-B76A-D3FA60A2E2D7}"/>
              </a:ext>
            </a:extLst>
          </p:cNvPr>
          <p:cNvSpPr txBox="1"/>
          <p:nvPr/>
        </p:nvSpPr>
        <p:spPr>
          <a:xfrm>
            <a:off x="-11402" y="6544567"/>
            <a:ext cx="8229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https://www.sqlshack.com/understanding-the-sql-except-statement-with-examples/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69DBA-D860-44A4-B544-DA459E90B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68074"/>
            <a:ext cx="1743318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494F0-F40D-4B47-8BF3-C2D324C7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489356"/>
            <a:ext cx="1829055" cy="2000529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CE30B197-010E-4766-893C-E616B4BF38CD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2206411"/>
            <a:ext cx="7620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/>
              <a:t>Books1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534393-E26F-4302-B252-0A20E1114B1A}"/>
              </a:ext>
            </a:extLst>
          </p:cNvPr>
          <p:cNvSpPr txBox="1">
            <a:spLocks noChangeArrowheads="1"/>
          </p:cNvSpPr>
          <p:nvPr/>
        </p:nvSpPr>
        <p:spPr>
          <a:xfrm>
            <a:off x="2597474" y="2214375"/>
            <a:ext cx="797084" cy="30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/>
              <a:t>Books2</a:t>
            </a:r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1E79E-843F-4ADD-96B8-1D7AE3DADBAE}"/>
              </a:ext>
            </a:extLst>
          </p:cNvPr>
          <p:cNvSpPr txBox="1"/>
          <p:nvPr/>
        </p:nvSpPr>
        <p:spPr>
          <a:xfrm>
            <a:off x="151844" y="5112521"/>
            <a:ext cx="45820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Intersect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SELECT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id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name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category</a:t>
            </a:r>
            <a:r>
              <a:rPr lang="en-US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00FF"/>
                </a:solidFill>
                <a:effectLst/>
                <a:latin typeface="inherit"/>
              </a:rPr>
              <a:t>FROM</a:t>
            </a:r>
            <a:r>
              <a:rPr lang="en-US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Books2</a:t>
            </a:r>
            <a:endParaRPr lang="en-US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353F9-2F40-4FB8-832E-1D1B2323D84E}"/>
              </a:ext>
            </a:extLst>
          </p:cNvPr>
          <p:cNvSpPr txBox="1"/>
          <p:nvPr/>
        </p:nvSpPr>
        <p:spPr>
          <a:xfrm>
            <a:off x="5867399" y="2675064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8080"/>
                </a:solidFill>
                <a:effectLst/>
                <a:latin typeface="inherit"/>
              </a:rPr>
              <a:t>Books1 Intersect Books2</a:t>
            </a:r>
            <a:endParaRPr lang="en-US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404F43E-4F40-4F17-BB2A-2300294F8053}"/>
              </a:ext>
            </a:extLst>
          </p:cNvPr>
          <p:cNvSpPr txBox="1">
            <a:spLocks noChangeArrowheads="1"/>
          </p:cNvSpPr>
          <p:nvPr/>
        </p:nvSpPr>
        <p:spPr>
          <a:xfrm>
            <a:off x="447188" y="1434365"/>
            <a:ext cx="8229600" cy="7800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en-US" sz="2400" dirty="0"/>
              <a:t>Combines rows from two queries, returning only the rows that appear in both sets where everything matches in all attributes!</a:t>
            </a:r>
          </a:p>
          <a:p>
            <a:pPr lvl="1">
              <a:buFontTx/>
              <a:buNone/>
            </a:pPr>
            <a:endParaRPr lang="en-US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EA2CB9-80A6-4EB0-92F4-CA35AA7D3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61" y="3107992"/>
            <a:ext cx="1981477" cy="1057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7081926-C978-4B26-9E2E-CC2A63A52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203397"/>
            <a:ext cx="4101160" cy="7415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8671CF-9E73-4872-9157-E97A4D70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6687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2AE9D359-F808-4BB7-A199-BEE03573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9422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SQL SERVER - MERGE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5ACE66A9-7174-458D-BEAE-1CB58921D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28297"/>
            <a:ext cx="8229600" cy="9529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2400" dirty="0"/>
              <a:t>The MERGE statement compares the source table with the target table </a:t>
            </a:r>
            <a:r>
              <a:rPr lang="en-US" altLang="en-US" sz="2400" b="1" dirty="0"/>
              <a:t>based on a key field </a:t>
            </a:r>
            <a:r>
              <a:rPr lang="en-US" altLang="en-US" sz="2400" dirty="0"/>
              <a:t>and then combines Insert/Update/Delete similar to a case statement.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AEE65-6381-47D3-B616-DF972D56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241434"/>
            <a:ext cx="1828800" cy="873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990B7-8536-4646-ABA4-09651B157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15" y="2241434"/>
            <a:ext cx="1755985" cy="830957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B2F06BF-40AB-4ABE-87C3-E056E500BEE4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977210"/>
            <a:ext cx="12954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 err="1"/>
              <a:t>SourceProduct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7DD24EB-FEA1-4AB4-87F9-8895C81D3583}"/>
              </a:ext>
            </a:extLst>
          </p:cNvPr>
          <p:cNvSpPr txBox="1">
            <a:spLocks noChangeArrowheads="1"/>
          </p:cNvSpPr>
          <p:nvPr/>
        </p:nvSpPr>
        <p:spPr>
          <a:xfrm>
            <a:off x="2511215" y="1955769"/>
            <a:ext cx="12954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 err="1"/>
              <a:t>TargetProduct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FC92D-C050-4D13-9C93-1A6FB1748155}"/>
              </a:ext>
            </a:extLst>
          </p:cNvPr>
          <p:cNvSpPr txBox="1"/>
          <p:nvPr/>
        </p:nvSpPr>
        <p:spPr>
          <a:xfrm>
            <a:off x="266979" y="3374878"/>
            <a:ext cx="4267200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MERGE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TargetProducts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AS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Target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USING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SourceProducts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AS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Source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ON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ProductID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808080"/>
                </a:solidFill>
                <a:effectLst/>
                <a:latin typeface="inherit"/>
              </a:rPr>
              <a:t>=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Target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ProductID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  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</a:t>
            </a:r>
            <a:r>
              <a:rPr lang="en-US" sz="1050" b="0" i="0" dirty="0">
                <a:solidFill>
                  <a:srgbClr val="008000"/>
                </a:solidFill>
                <a:effectLst/>
                <a:latin typeface="inherit"/>
              </a:rPr>
              <a:t>-- NOTE THE KEY MATCH!!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8000"/>
                </a:solidFill>
                <a:effectLst/>
                <a:latin typeface="inherit"/>
              </a:rPr>
              <a:t>-- For Inserts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WHEN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NOT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MATCHED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BY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Target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THEN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INSERT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(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ProductID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ProductName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VALUES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(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ProductID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ProductName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)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8000"/>
                </a:solidFill>
                <a:effectLst/>
                <a:latin typeface="inherit"/>
              </a:rPr>
              <a:t>-- For Updates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WHEN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MATCHED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THEN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UPDATE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SET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    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Target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ProductName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808080"/>
                </a:solidFill>
                <a:effectLst/>
                <a:latin typeface="inherit"/>
              </a:rPr>
              <a:t>=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ProductName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,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    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Target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808080"/>
                </a:solidFill>
                <a:effectLst/>
                <a:latin typeface="inherit"/>
              </a:rPr>
              <a:t>=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inherit"/>
              </a:rPr>
              <a:t>.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herit"/>
              </a:rPr>
              <a:t>Price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;</a:t>
            </a:r>
          </a:p>
          <a:p>
            <a:pPr algn="l" fontAlgn="base" latinLnBrk="1"/>
            <a:r>
              <a:rPr lang="en-US" sz="1050" b="0" i="0" dirty="0">
                <a:solidFill>
                  <a:srgbClr val="008000"/>
                </a:solidFill>
                <a:effectLst/>
                <a:latin typeface="inherit"/>
              </a:rPr>
              <a:t>-- For Deletes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WHEN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NOT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MATCHED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BY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herit"/>
              </a:rPr>
              <a:t>Source</a:t>
            </a:r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 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THEN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r>
              <a:rPr lang="en-US" sz="1050" b="0" i="0" dirty="0">
                <a:solidFill>
                  <a:srgbClr val="006FE0"/>
                </a:solidFill>
                <a:effectLst/>
                <a:latin typeface="inherit"/>
              </a:rPr>
              <a:t>    </a:t>
            </a:r>
            <a:r>
              <a:rPr lang="en-US" sz="1050" b="0" i="0" dirty="0">
                <a:solidFill>
                  <a:srgbClr val="0000FF"/>
                </a:solidFill>
                <a:effectLst/>
                <a:latin typeface="inherit"/>
              </a:rPr>
              <a:t>DELETE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inherit"/>
              </a:rPr>
              <a:t>;</a:t>
            </a:r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 fontAlgn="base" latinLnBrk="1"/>
            <a:endParaRPr lang="en-US" sz="105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08D57D-90DD-4558-8575-6D49DAEEA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04" y="3381441"/>
            <a:ext cx="3743731" cy="1061747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11378DB0-5D05-49D5-9FF1-57AE1E280DBE}"/>
              </a:ext>
            </a:extLst>
          </p:cNvPr>
          <p:cNvSpPr txBox="1">
            <a:spLocks noChangeArrowheads="1"/>
          </p:cNvSpPr>
          <p:nvPr/>
        </p:nvSpPr>
        <p:spPr>
          <a:xfrm>
            <a:off x="4585349" y="3065860"/>
            <a:ext cx="12954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 err="1"/>
              <a:t>SourceProduct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2476DC8-608D-4170-9670-B2D4D64DF160}"/>
              </a:ext>
            </a:extLst>
          </p:cNvPr>
          <p:cNvSpPr txBox="1">
            <a:spLocks noChangeArrowheads="1"/>
          </p:cNvSpPr>
          <p:nvPr/>
        </p:nvSpPr>
        <p:spPr>
          <a:xfrm>
            <a:off x="6551769" y="3236949"/>
            <a:ext cx="12954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 err="1"/>
              <a:t>TargetProduct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04E19D-E0C6-4825-AAD4-A546480F0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822" y="5234248"/>
            <a:ext cx="3743731" cy="1190909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3BF3D41C-F266-4626-A8EE-A15F7525D834}"/>
              </a:ext>
            </a:extLst>
          </p:cNvPr>
          <p:cNvSpPr txBox="1">
            <a:spLocks noChangeArrowheads="1"/>
          </p:cNvSpPr>
          <p:nvPr/>
        </p:nvSpPr>
        <p:spPr>
          <a:xfrm>
            <a:off x="4539304" y="5006482"/>
            <a:ext cx="12954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 err="1"/>
              <a:t>SourceProduct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4F50A35C-93C5-414B-95E9-1DDCA65AF9B8}"/>
              </a:ext>
            </a:extLst>
          </p:cNvPr>
          <p:cNvSpPr txBox="1">
            <a:spLocks noChangeArrowheads="1"/>
          </p:cNvSpPr>
          <p:nvPr/>
        </p:nvSpPr>
        <p:spPr>
          <a:xfrm>
            <a:off x="6629400" y="5078699"/>
            <a:ext cx="1295400" cy="311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400" b="1" dirty="0" err="1"/>
              <a:t>TargetProduct</a:t>
            </a:r>
            <a:endParaRPr lang="en-US" altLang="en-US" sz="1600" b="1" dirty="0"/>
          </a:p>
          <a:p>
            <a:pPr lvl="1">
              <a:buFontTx/>
              <a:buNone/>
            </a:pPr>
            <a:endParaRPr lang="en-US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64FE17-A98E-4467-9E5F-B173EAD19D75}"/>
              </a:ext>
            </a:extLst>
          </p:cNvPr>
          <p:cNvSpPr txBox="1"/>
          <p:nvPr/>
        </p:nvSpPr>
        <p:spPr>
          <a:xfrm>
            <a:off x="4511375" y="27898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sz="1800" b="0" i="0" dirty="0">
                <a:solidFill>
                  <a:srgbClr val="008000"/>
                </a:solidFill>
                <a:effectLst/>
                <a:latin typeface="inherit"/>
              </a:rPr>
              <a:t>-- For Inserts</a:t>
            </a:r>
            <a:endParaRPr lang="en-US" sz="18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568E8E-BD44-45DA-B1F4-4E0C352A6E3E}"/>
              </a:ext>
            </a:extLst>
          </p:cNvPr>
          <p:cNvSpPr txBox="1"/>
          <p:nvPr/>
        </p:nvSpPr>
        <p:spPr>
          <a:xfrm>
            <a:off x="4419600" y="47637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 latinLnBrk="1"/>
            <a:r>
              <a:rPr lang="en-US" sz="1800" b="0" i="0" dirty="0">
                <a:solidFill>
                  <a:srgbClr val="006FE0"/>
                </a:solidFill>
                <a:effectLst/>
                <a:latin typeface="inherit"/>
              </a:rPr>
              <a:t>  </a:t>
            </a:r>
            <a:r>
              <a:rPr lang="en-US" sz="1800" b="0" i="0" dirty="0">
                <a:solidFill>
                  <a:srgbClr val="008000"/>
                </a:solidFill>
                <a:effectLst/>
                <a:latin typeface="inherit"/>
              </a:rPr>
              <a:t>-- For Updates</a:t>
            </a:r>
            <a:endParaRPr lang="en-US" sz="1800" b="0" i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23F37D-F758-41E3-B02A-C7FAE479C545}"/>
              </a:ext>
            </a:extLst>
          </p:cNvPr>
          <p:cNvSpPr txBox="1"/>
          <p:nvPr/>
        </p:nvSpPr>
        <p:spPr>
          <a:xfrm>
            <a:off x="38379" y="6488668"/>
            <a:ext cx="7886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https://www.sqlshack.com/understanding-the-sql-merge-statement/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38FC32-1FC2-4DC0-806B-F2D8B5E0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41806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>
            <a:extLst>
              <a:ext uri="{FF2B5EF4-FFF2-40B4-BE49-F238E27FC236}">
                <a16:creationId xmlns:a16="http://schemas.microsoft.com/office/drawing/2014/main" id="{2AE9D359-F808-4BB7-A199-BEE0357306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99422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POSTGRESQL - UPSERT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5ACE66A9-7174-458D-BEAE-1CB58921D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28297"/>
            <a:ext cx="8229600" cy="9529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en-US" sz="2400" dirty="0"/>
              <a:t>The MERGE/UPSERT statement compares the source table with the target table </a:t>
            </a:r>
            <a:r>
              <a:rPr lang="en-US" altLang="en-US" sz="2400" b="1" dirty="0"/>
              <a:t>based on a key field </a:t>
            </a:r>
            <a:r>
              <a:rPr lang="en-US" altLang="en-US" sz="2400" dirty="0"/>
              <a:t>and then combines Insert/Update/Delete similar to a case statement.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CD1490-3471-4296-AC4D-197FD4125B70}"/>
              </a:ext>
            </a:extLst>
          </p:cNvPr>
          <p:cNvSpPr txBox="1"/>
          <p:nvPr/>
        </p:nvSpPr>
        <p:spPr>
          <a:xfrm>
            <a:off x="457200" y="2006170"/>
            <a:ext cx="6324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</a:rPr>
              <a:t>INSERT INTO customers (name, email)</a:t>
            </a:r>
          </a:p>
          <a:p>
            <a:r>
              <a:rPr lang="en-US" b="0" i="0" dirty="0">
                <a:effectLst/>
              </a:rPr>
              <a:t>VALUES('</a:t>
            </a:r>
            <a:r>
              <a:rPr lang="en-US" b="0" i="0" dirty="0" err="1">
                <a:effectLst/>
              </a:rPr>
              <a:t>Microsoft','hotline@microsoft.com</a:t>
            </a:r>
            <a:r>
              <a:rPr lang="en-US" b="0" i="0" dirty="0">
                <a:effectLst/>
              </a:rPr>
              <a:t>’)</a:t>
            </a:r>
          </a:p>
          <a:p>
            <a:r>
              <a:rPr lang="en-US" b="0" i="0" dirty="0">
                <a:effectLst/>
              </a:rPr>
              <a:t>ON CONFLICT (name</a:t>
            </a:r>
            <a:r>
              <a:rPr lang="en-US" dirty="0"/>
              <a:t>)</a:t>
            </a:r>
            <a:endParaRPr lang="en-US" b="0" i="0" dirty="0">
              <a:effectLst/>
            </a:endParaRPr>
          </a:p>
          <a:p>
            <a:r>
              <a:rPr lang="en-US" b="0" i="0" dirty="0">
                <a:effectLst/>
              </a:rPr>
              <a:t>DO UPDATE SET email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335FA0-2AC9-44D5-B365-A5010CC9D9B0}"/>
              </a:ext>
            </a:extLst>
          </p:cNvPr>
          <p:cNvSpPr txBox="1"/>
          <p:nvPr/>
        </p:nvSpPr>
        <p:spPr>
          <a:xfrm>
            <a:off x="457200" y="37338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INSERT INTO customers (name, email)</a:t>
            </a:r>
          </a:p>
          <a:p>
            <a:r>
              <a:rPr lang="en-US" dirty="0"/>
              <a:t>VALUES('</a:t>
            </a:r>
            <a:r>
              <a:rPr lang="en-US" dirty="0" err="1"/>
              <a:t>Microsoft','hotline@microsoft.com</a:t>
            </a:r>
            <a:r>
              <a:rPr lang="en-US" dirty="0"/>
              <a:t>') </a:t>
            </a:r>
          </a:p>
          <a:p>
            <a:r>
              <a:rPr lang="en-US" dirty="0"/>
              <a:t>ON CONFLICT (name) </a:t>
            </a:r>
          </a:p>
          <a:p>
            <a:r>
              <a:rPr lang="en-US" dirty="0"/>
              <a:t>DO NOTHING;</a:t>
            </a: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D6655908-EB24-4C92-8B4F-6CD4AD236948}"/>
              </a:ext>
            </a:extLst>
          </p:cNvPr>
          <p:cNvSpPr txBox="1">
            <a:spLocks noChangeArrowheads="1"/>
          </p:cNvSpPr>
          <p:nvPr/>
        </p:nvSpPr>
        <p:spPr>
          <a:xfrm>
            <a:off x="152401" y="3299166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en-US" sz="2400" dirty="0"/>
              <a:t>Do Nothing ignores the operation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1CE299-0F90-42FB-B4AB-F2D794341DC5}"/>
              </a:ext>
            </a:extLst>
          </p:cNvPr>
          <p:cNvSpPr txBox="1"/>
          <p:nvPr/>
        </p:nvSpPr>
        <p:spPr>
          <a:xfrm>
            <a:off x="381000" y="4928697"/>
            <a:ext cx="81356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https://www.postgresqltutorial.com/postgresql-tutorial/postgresql-upsert/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4783B03-00C8-4E5B-94E2-B67F1E201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0CA2B7-B9BC-7EF6-3863-E347D5991E69}"/>
              </a:ext>
            </a:extLst>
          </p:cNvPr>
          <p:cNvSpPr txBox="1"/>
          <p:nvPr/>
        </p:nvSpPr>
        <p:spPr>
          <a:xfrm>
            <a:off x="114300" y="6118743"/>
            <a:ext cx="891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https://www.crunchydata.com/blog/a-look-at-postgres-15-merge-command-with-examples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94643-C05A-4547-C436-D5B0B8569254}"/>
              </a:ext>
            </a:extLst>
          </p:cNvPr>
          <p:cNvSpPr txBox="1">
            <a:spLocks noChangeArrowheads="1"/>
          </p:cNvSpPr>
          <p:nvPr/>
        </p:nvSpPr>
        <p:spPr>
          <a:xfrm>
            <a:off x="152401" y="5563003"/>
            <a:ext cx="8229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en-US" sz="2400" dirty="0"/>
              <a:t>PostgreSQL 15 supports Merge!</a:t>
            </a:r>
          </a:p>
        </p:txBody>
      </p:sp>
    </p:spTree>
    <p:extLst>
      <p:ext uri="{BB962C8B-B14F-4D97-AF65-F5344CB8AC3E}">
        <p14:creationId xmlns:p14="http://schemas.microsoft.com/office/powerpoint/2010/main" val="3006755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685800" y="214313"/>
            <a:ext cx="8258175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Potential Issues with Data Source Keys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1"/>
          </p:nvPr>
        </p:nvSpPr>
        <p:spPr>
          <a:xfrm>
            <a:off x="522287" y="1676400"/>
            <a:ext cx="8421688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ea typeface="Tahoma"/>
                <a:cs typeface="Tahoma"/>
                <a:sym typeface="Tahoma"/>
              </a:rPr>
              <a:t>The data source controls the creation and assignment of keys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</a:pPr>
            <a:r>
              <a:rPr lang="en-US" sz="2400" dirty="0">
                <a:ea typeface="Tahoma"/>
                <a:cs typeface="Tahoma"/>
                <a:sym typeface="Tahoma"/>
              </a:rPr>
              <a:t>Example: OLTP system assigning </a:t>
            </a:r>
            <a:r>
              <a:rPr lang="en-US" sz="2400" dirty="0" err="1">
                <a:ea typeface="Tahoma"/>
                <a:cs typeface="Tahoma"/>
                <a:sym typeface="Tahoma"/>
              </a:rPr>
              <a:t>CustomerID</a:t>
            </a:r>
            <a:r>
              <a:rPr lang="en-US" sz="2400" dirty="0">
                <a:ea typeface="Tahoma"/>
                <a:cs typeface="Tahoma"/>
                <a:sym typeface="Tahoma"/>
              </a:rPr>
              <a:t> for customer</a:t>
            </a:r>
            <a:endParaRPr sz="24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ea typeface="Tahoma"/>
                <a:cs typeface="Tahoma"/>
                <a:sym typeface="Tahoma"/>
              </a:rPr>
              <a:t>One data source may have keys inconsistent with others, or even contradictory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400" dirty="0">
                <a:ea typeface="Tahoma"/>
                <a:cs typeface="Tahoma"/>
                <a:sym typeface="Tahoma"/>
              </a:rPr>
              <a:t>Example: pulling customer data from multiple OLTP systems</a:t>
            </a:r>
            <a:endParaRPr sz="24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ea typeface="Tahoma"/>
                <a:cs typeface="Tahoma"/>
                <a:sym typeface="Tahoma"/>
              </a:rPr>
              <a:t>Data sources can be out of sync/inconsistent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400" dirty="0">
                <a:ea typeface="Tahoma"/>
                <a:cs typeface="Tahoma"/>
                <a:sym typeface="Tahoma"/>
              </a:rPr>
              <a:t>Example: one source using latitude/longitude another using Zip codes.</a:t>
            </a:r>
            <a:endParaRPr sz="24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dirty="0">
                <a:ea typeface="Tahoma"/>
                <a:cs typeface="Tahoma"/>
                <a:sym typeface="Tahoma"/>
              </a:rPr>
              <a:t>W</a:t>
            </a:r>
            <a:r>
              <a:rPr lang="en-US" sz="2800" b="0" i="0" u="none" strike="noStrike" cap="none" dirty="0">
                <a:ea typeface="Tahoma"/>
                <a:cs typeface="Tahoma"/>
                <a:sym typeface="Tahoma"/>
              </a:rPr>
              <a:t>e cannot use source-system keys in our data warehouse… unless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400" b="0" i="0" u="none" strike="noStrike" cap="none" dirty="0">
                <a:ea typeface="Tahoma"/>
                <a:cs typeface="Tahoma"/>
                <a:sym typeface="Tahoma"/>
              </a:rPr>
              <a:t>Data source uses GUID/OID for keys</a:t>
            </a:r>
            <a:endParaRPr sz="24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8DD99-9ED2-4C75-B216-BD5F12CE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Resolve Keys through Surrogates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1AB78-75DF-4C11-8A1B-89658CC9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9A8E0-4E24-472B-9057-D0B363D6E5AA}"/>
              </a:ext>
            </a:extLst>
          </p:cNvPr>
          <p:cNvSpPr txBox="1"/>
          <p:nvPr/>
        </p:nvSpPr>
        <p:spPr>
          <a:xfrm>
            <a:off x="457200" y="1209008"/>
            <a:ext cx="8153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Surrogate/Synthetic keys should have no meaning – their only attribute is uniqueness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Cannot be derived from source keys in any way – just use a counter/OID/GUID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Surrogate keys cannot repeat for different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 data into dimensions using surrogate keys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Load data into facts using surrogate dimensional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Foreign keys in facts refer to surrogate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Can’t load a ‘child’ record without ‘parent’-perform dependency analysis to insert in order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For example: we can’t load a location ID if that location does not yet exist in location dimension.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Sequence</a:t>
            </a:r>
          </a:p>
          <a:p>
            <a:r>
              <a:rPr lang="en-US" dirty="0"/>
              <a:t>Identity</a:t>
            </a:r>
          </a:p>
          <a:p>
            <a:r>
              <a:rPr lang="en-US" dirty="0"/>
              <a:t>Triggers</a:t>
            </a:r>
          </a:p>
          <a:p>
            <a:r>
              <a:rPr lang="en-US" dirty="0"/>
              <a:t>Use OIDs and GUIDs (Globally unique identifier) </a:t>
            </a:r>
          </a:p>
          <a:p>
            <a:pPr lvl="1"/>
            <a:r>
              <a:rPr lang="en-US" dirty="0"/>
              <a:t>SQL Server: SELECT NEWID()</a:t>
            </a:r>
          </a:p>
          <a:p>
            <a:pPr lvl="1"/>
            <a:r>
              <a:rPr lang="en-US" dirty="0"/>
              <a:t>PostgreSQL SELECT </a:t>
            </a:r>
            <a:r>
              <a:rPr lang="en-US" dirty="0" err="1"/>
              <a:t>gen_random_uuid</a:t>
            </a:r>
            <a:r>
              <a:rPr lang="en-US" dirty="0"/>
              <a:t>()</a:t>
            </a:r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47"/>
            <a:ext cx="12174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3731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Note: my </a:t>
            </a:r>
            <a:r>
              <a:rPr lang="en-US" sz="3000" dirty="0" err="1"/>
              <a:t>sequance</a:t>
            </a:r>
            <a:r>
              <a:rPr lang="en-US" sz="3000" dirty="0"/>
              <a:t> name is “</a:t>
            </a:r>
            <a:r>
              <a:rPr lang="en-US" sz="2800" dirty="0" err="1"/>
              <a:t>StudentSeq</a:t>
            </a:r>
            <a:r>
              <a:rPr lang="en-US" sz="2800" dirty="0"/>
              <a:t>”</a:t>
            </a:r>
          </a:p>
          <a:p>
            <a:pPr marL="0" indent="0">
              <a:buNone/>
            </a:pPr>
            <a:r>
              <a:rPr lang="en-US" sz="3000" b="1" dirty="0"/>
              <a:t>SQL Server: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2400" dirty="0"/>
              <a:t>INSERT INTO STUDENT (STU_NUM,STU_NAME)</a:t>
            </a:r>
          </a:p>
          <a:p>
            <a:pPr marL="0" indent="0">
              <a:buNone/>
            </a:pPr>
            <a:r>
              <a:rPr lang="en-US" sz="2400" dirty="0"/>
              <a:t>	select NEXT VALUE FOR </a:t>
            </a:r>
            <a:r>
              <a:rPr lang="en-US" sz="2400" dirty="0" err="1"/>
              <a:t>StudentSeq</a:t>
            </a:r>
            <a:r>
              <a:rPr lang="en-US" sz="2400" dirty="0"/>
              <a:t>, 'Jack’)</a:t>
            </a:r>
          </a:p>
          <a:p>
            <a:pPr marL="0" indent="0">
              <a:buNone/>
            </a:pPr>
            <a:r>
              <a:rPr lang="en-US" sz="3000" b="1" dirty="0"/>
              <a:t>PostgreSQL:</a:t>
            </a:r>
          </a:p>
          <a:p>
            <a:pPr marL="0" indent="0">
              <a:buNone/>
            </a:pPr>
            <a:r>
              <a:rPr lang="en-US" sz="3600" dirty="0"/>
              <a:t>	</a:t>
            </a:r>
            <a:r>
              <a:rPr lang="en-US" sz="2600" dirty="0"/>
              <a:t>INSERT INTO STUDENT (STU_NUM,STU_NAME)</a:t>
            </a:r>
          </a:p>
          <a:p>
            <a:pPr marL="0" indent="0">
              <a:buNone/>
            </a:pPr>
            <a:r>
              <a:rPr lang="en-US" sz="2600" dirty="0"/>
              <a:t>	select </a:t>
            </a:r>
            <a:r>
              <a:rPr lang="en-US" sz="2600" dirty="0" err="1"/>
              <a:t>nextval</a:t>
            </a:r>
            <a:r>
              <a:rPr lang="en-US" sz="2600" dirty="0"/>
              <a:t>('</a:t>
            </a:r>
            <a:r>
              <a:rPr lang="en-US" sz="2600" dirty="0" err="1"/>
              <a:t>StudetSeq</a:t>
            </a:r>
            <a:r>
              <a:rPr lang="en-US" sz="2600" dirty="0"/>
              <a:t>') , 'Jack';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47"/>
            <a:ext cx="12174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322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DDL Auto-Increment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You can set PK attribute to Auto-Increment at the DDL level (IDENTITY)</a:t>
            </a:r>
            <a:endParaRPr lang="en-US" sz="2800" dirty="0"/>
          </a:p>
          <a:p>
            <a:pPr marL="0" indent="0">
              <a:buNone/>
            </a:pPr>
            <a:r>
              <a:rPr lang="en-US" sz="3000" b="1" dirty="0"/>
              <a:t>SQL Server: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2700" dirty="0"/>
              <a:t>CREATE TABLE STUDENT</a:t>
            </a:r>
          </a:p>
          <a:p>
            <a:pPr marL="0" indent="0">
              <a:buNone/>
            </a:pPr>
            <a:r>
              <a:rPr lang="en-US" sz="2700" dirty="0"/>
              <a:t>	(STU_NUM IDENTITY (1,1) PRIMARY KEY,</a:t>
            </a:r>
          </a:p>
          <a:p>
            <a:pPr marL="0" indent="0">
              <a:buNone/>
            </a:pPr>
            <a:r>
              <a:rPr lang="en-US" sz="2700" dirty="0"/>
              <a:t>	STU_NAME varchar(255))</a:t>
            </a:r>
          </a:p>
          <a:p>
            <a:pPr marL="0" indent="0">
              <a:buNone/>
            </a:pPr>
            <a:endParaRPr lang="en-US" sz="2700" dirty="0"/>
          </a:p>
          <a:p>
            <a:pPr marL="0" indent="0">
              <a:buNone/>
            </a:pPr>
            <a:r>
              <a:rPr lang="en-US" sz="2700" dirty="0"/>
              <a:t>PostgreSQL (serial):  </a:t>
            </a:r>
            <a:r>
              <a:rPr lang="en-US" sz="2700" dirty="0">
                <a:hlinkClick r:id="rId2"/>
              </a:rPr>
              <a:t>https://www.postgresqltutorial.com/postgresql-serial/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47"/>
            <a:ext cx="1217464" cy="53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513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ea typeface="Tahoma"/>
                <a:cs typeface="Tahoma"/>
                <a:sym typeface="Tahoma"/>
              </a:rPr>
              <a:t>Load and Verification</a:t>
            </a:r>
            <a:endParaRPr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Loading – simplicities and complications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Verifying the load</a:t>
            </a:r>
            <a:endParaRPr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Managing refresh</a:t>
            </a: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endParaRPr sz="3200" b="0" i="0" u="none" strike="noStrike" cap="none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3DCC9-4280-46EC-9E7D-028BCEC6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B4B6D-AF33-49F4-8C2F-059862104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43" y="2355990"/>
            <a:ext cx="2676864" cy="3237380"/>
          </a:xfrm>
          <a:prstGeom prst="rect">
            <a:avLst/>
          </a:prstGeom>
        </p:spPr>
      </p:pic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54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Managing Load Around DW activity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305170" y="762000"/>
            <a:ext cx="617183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1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Communicate with users when loads are taking place and when they are complete</a:t>
            </a: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1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Load off hours to avoid inserts vs. reads</a:t>
            </a:r>
          </a:p>
          <a:p>
            <a:pPr>
              <a:lnSpc>
                <a:spcPct val="80000"/>
              </a:lnSpc>
              <a:spcBef>
                <a:spcPts val="518"/>
              </a:spcBef>
              <a:buClr>
                <a:schemeClr val="tx1"/>
              </a:buClr>
              <a:buSzPct val="101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Extra-large transactions on load</a:t>
            </a:r>
            <a:endParaRPr lang="en-US" sz="2800" dirty="0"/>
          </a:p>
          <a:p>
            <a:pPr lvl="1">
              <a:lnSpc>
                <a:spcPct val="80000"/>
              </a:lnSpc>
              <a:spcBef>
                <a:spcPts val="518"/>
              </a:spcBef>
              <a:buClr>
                <a:schemeClr val="tx1"/>
              </a:buClr>
              <a:buSzPct val="101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Allocate extra storage to account for large rollback segments (recall transaction logs)</a:t>
            </a: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tx1"/>
              </a:buClr>
              <a:buSzPct val="101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Versioning approach</a:t>
            </a:r>
            <a:r>
              <a:rPr lang="en-US" sz="2800" dirty="0">
                <a:sym typeface="Tahoma"/>
              </a:rPr>
              <a:t>- </a:t>
            </a: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Mark data with Load ID</a:t>
            </a:r>
            <a:endParaRPr lang="en-US" sz="28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1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Rebuild indexes after load</a:t>
            </a: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1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Create notification reports/emails with errors so that you can review status and errors in the morning</a:t>
            </a:r>
            <a:endParaRPr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697EF-5994-4633-9460-822F530F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FBBB71-8E62-4D66-83F3-5BA27611AE5D}"/>
              </a:ext>
            </a:extLst>
          </p:cNvPr>
          <p:cNvSpPr txBox="1"/>
          <p:nvPr/>
        </p:nvSpPr>
        <p:spPr>
          <a:xfrm>
            <a:off x="6477000" y="5656244"/>
            <a:ext cx="23618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Example data load status email from Clever.com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04800" y="214313"/>
            <a:ext cx="8639175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a typeface="Tahoma"/>
                <a:cs typeface="Tahoma"/>
                <a:sym typeface="Tahoma"/>
              </a:rPr>
              <a:t>Scrub</a:t>
            </a: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, Rinse, Repeat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81000" y="1509713"/>
            <a:ext cx="8116888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</a:t>
            </a: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arge/complex initial load of historical information and process setup</a:t>
            </a:r>
            <a:endParaRPr dirty="0"/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However- </a:t>
            </a:r>
            <a:r>
              <a:rPr lang="en-US" sz="32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ETL is a repeating, ongoing process</a:t>
            </a:r>
            <a:endParaRPr lang="en-US" sz="32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Management: A regular re-capture of data and update or refresh of data warehouse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Not part of ETL acronym however just as important.</a:t>
            </a:r>
            <a:endParaRPr lang="en-US" dirty="0">
              <a:sym typeface="Tahoma"/>
            </a:endParaRP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Automation must be reliable – can’t hard code for single instance of the ETL</a:t>
            </a:r>
            <a:endParaRPr lang="en-US" sz="32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32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Consistency is very important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CAA9A-8B41-4913-A298-F1378F05D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latin typeface="+mn-lt"/>
                <a:ea typeface="Tahoma"/>
                <a:cs typeface="Tahoma"/>
                <a:sym typeface="Tahoma"/>
              </a:rPr>
              <a:t>Load Errors table/reports</a:t>
            </a:r>
            <a:endParaRPr sz="4000" b="0" i="0" u="none" strike="noStrike" cap="none" dirty="0">
              <a:latin typeface="+mn-lt"/>
              <a:ea typeface="Tahoma"/>
              <a:cs typeface="Tahoma"/>
              <a:sym typeface="Tahoma"/>
            </a:endParaRPr>
          </a:p>
        </p:txBody>
      </p:sp>
      <p:sp>
        <p:nvSpPr>
          <p:cNvPr id="301" name="Google Shape;301;p45"/>
          <p:cNvSpPr txBox="1">
            <a:spLocks noGrp="1"/>
          </p:cNvSpPr>
          <p:nvPr>
            <p:ph type="body" idx="1"/>
          </p:nvPr>
        </p:nvSpPr>
        <p:spPr>
          <a:xfrm>
            <a:off x="609600" y="1752600"/>
            <a:ext cx="8345488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Record individual errors during load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Captures any anomalies transformation and or load logic didn’t account for.</a:t>
            </a:r>
            <a:endParaRPr sz="2800"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Identify source file(s) or data for error</a:t>
            </a:r>
            <a:endParaRPr sz="2800"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dirty="0"/>
              <a:t>T</a:t>
            </a: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ype of error</a:t>
            </a:r>
            <a:endParaRPr sz="2800" dirty="0"/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Any possible description</a:t>
            </a:r>
          </a:p>
          <a:p>
            <a:pPr marR="0" lvl="0" algn="l" rtl="0"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1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Look to build robustness </a:t>
            </a:r>
            <a:r>
              <a:rPr lang="en-US" sz="28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within the transformation and loading process, a few errors should not break the entire load.</a:t>
            </a:r>
            <a:endParaRPr sz="28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A92D0-5387-43A7-AB75-8971308E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623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Verification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1"/>
          </p:nvPr>
        </p:nvSpPr>
        <p:spPr>
          <a:xfrm>
            <a:off x="914400" y="838200"/>
            <a:ext cx="8116888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ea typeface="Tahoma"/>
                <a:cs typeface="Tahoma"/>
                <a:sym typeface="Tahoma"/>
              </a:rPr>
              <a:t>Review counts of records loaded, ignored </a:t>
            </a:r>
            <a:r>
              <a:rPr lang="en-US" sz="2400" b="0" i="0" u="none" strike="noStrike" cap="none" dirty="0" err="1">
                <a:ea typeface="Tahoma"/>
                <a:cs typeface="Tahoma"/>
                <a:sym typeface="Tahoma"/>
              </a:rPr>
              <a:t>etc</a:t>
            </a:r>
            <a:endParaRPr lang="en-US" sz="2400" b="0" i="0" u="none" strike="noStrike" cap="none" dirty="0">
              <a:ea typeface="Tahoma"/>
              <a:cs typeface="Tahoma"/>
              <a:sym typeface="Tahoma"/>
            </a:endParaRPr>
          </a:p>
          <a:p>
            <a:pPr lvl="1">
              <a:spcBef>
                <a:spcPts val="0"/>
              </a:spcBef>
              <a:buSzPct val="100000"/>
            </a:pPr>
            <a:r>
              <a:rPr lang="en-US" sz="2000" dirty="0">
                <a:ea typeface="Tahoma"/>
                <a:cs typeface="Tahoma"/>
                <a:sym typeface="Tahoma"/>
              </a:rPr>
              <a:t>You should have a sense of how much data is loaded daily.</a:t>
            </a:r>
            <a:endParaRPr lang="en-US" sz="2000" b="0" i="0" u="none" strike="noStrike" cap="none" dirty="0">
              <a:ea typeface="Tahoma"/>
              <a:cs typeface="Tahoma"/>
              <a:sym typeface="Tahoma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ea typeface="Tahoma"/>
                <a:cs typeface="Tahoma"/>
                <a:sym typeface="Tahoma"/>
              </a:rPr>
              <a:t>Did all the records in the source get loaded?</a:t>
            </a:r>
            <a:endParaRPr sz="2400" dirty="0"/>
          </a:p>
          <a:p>
            <a:pPr marR="0" lvl="0" algn="l" rtl="0">
              <a:spcBef>
                <a:spcPts val="592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ea typeface="Tahoma"/>
                <a:cs typeface="Tahoma"/>
                <a:sym typeface="Tahoma"/>
              </a:rPr>
              <a:t>Can you account for all the records that did not load?  Are these needed?</a:t>
            </a:r>
            <a:endParaRPr sz="2400" dirty="0"/>
          </a:p>
          <a:p>
            <a:pPr marR="0" lvl="0" algn="l" rtl="0">
              <a:spcBef>
                <a:spcPts val="592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ea typeface="Tahoma"/>
                <a:cs typeface="Tahoma"/>
                <a:sym typeface="Tahoma"/>
              </a:rPr>
              <a:t>Did failures in one load stream impact/propagate into other streams?</a:t>
            </a:r>
          </a:p>
          <a:p>
            <a:pPr lvl="1">
              <a:spcBef>
                <a:spcPts val="592"/>
              </a:spcBef>
              <a:buSzPct val="100000"/>
            </a:pPr>
            <a:r>
              <a:rPr lang="en-US" sz="2000" dirty="0"/>
              <a:t>Implement tables that track ETL processes (audit tables) and failures (error tables) for compliance and debugging.</a:t>
            </a:r>
          </a:p>
          <a:p>
            <a:pPr lvl="1">
              <a:spcBef>
                <a:spcPts val="592"/>
              </a:spcBef>
              <a:buSzPct val="100000"/>
            </a:pPr>
            <a:r>
              <a:rPr lang="en-US" sz="2000" dirty="0"/>
              <a:t>Implement tables to track lineage (what the original data source was) and dependencies (what tables are related) in order to track down bad data and update related tables.</a:t>
            </a:r>
            <a:endParaRPr sz="2000" dirty="0"/>
          </a:p>
          <a:p>
            <a:pPr marR="0" lvl="0" algn="l" rtl="0">
              <a:spcBef>
                <a:spcPts val="592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ea typeface="Tahoma"/>
                <a:cs typeface="Tahoma"/>
                <a:sym typeface="Tahoma"/>
              </a:rPr>
              <a:t>Do you need to clear and repeat this load with ETL fixes or data source corrections?</a:t>
            </a:r>
            <a:endParaRPr sz="2400" b="0" i="0" u="none" strike="noStrike" cap="none" dirty="0"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1A810-4282-460B-8373-96BBF7E8E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Data Flows </a:t>
            </a:r>
            <a:br>
              <a:rPr lang="en-US" sz="4000" b="0" i="0" u="none" strike="noStrike" cap="none" dirty="0">
                <a:ea typeface="Tahoma"/>
                <a:cs typeface="Tahoma"/>
                <a:sym typeface="Tahoma"/>
              </a:rPr>
            </a:b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Visualize the ETL process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567531" y="1600200"/>
            <a:ext cx="8008938" cy="492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en-US" sz="2400" b="1" dirty="0"/>
              <a:t>Why do we model: </a:t>
            </a:r>
          </a:p>
          <a:p>
            <a:pPr marL="742950" lvl="2" indent="-342900"/>
            <a:r>
              <a:rPr lang="en-US" altLang="en-US" sz="2000" dirty="0"/>
              <a:t>To understand complexity</a:t>
            </a:r>
          </a:p>
          <a:p>
            <a:pPr marL="742950" lvl="2" indent="-342900"/>
            <a:r>
              <a:rPr lang="en-US" altLang="en-US" sz="2000" dirty="0"/>
              <a:t>Break down complex components into smaller understandable parts </a:t>
            </a:r>
          </a:p>
          <a:p>
            <a:pPr marL="742950" lvl="2" indent="-342900"/>
            <a:r>
              <a:rPr lang="en-US" altLang="en-US" sz="2000" dirty="0"/>
              <a:t>To communicate and document our design and process</a:t>
            </a:r>
          </a:p>
          <a:p>
            <a:pPr marL="742950" lvl="2" indent="-342900"/>
            <a:r>
              <a:rPr lang="en-US" altLang="en-US" sz="2000" dirty="0"/>
              <a:t>To see the big picture and identify what we might have missed!</a:t>
            </a:r>
          </a:p>
          <a:p>
            <a:pPr marL="400050" lvl="2" indent="0">
              <a:buNone/>
            </a:pPr>
            <a:endParaRPr lang="en-US" altLang="en-US" b="1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en-US" sz="2400" b="1" dirty="0"/>
              <a:t>Data flow diagram (DFD)</a:t>
            </a:r>
            <a:r>
              <a:rPr lang="en-US" altLang="en-US" sz="2400" dirty="0"/>
              <a:t> – a process model used to depict the flow of data through a system and the work or processing performed by the system. (Whitten, 2007)</a:t>
            </a:r>
          </a:p>
          <a:p>
            <a:pPr marL="742950" lvl="2" indent="-342900"/>
            <a:r>
              <a:rPr lang="en-US" altLang="en-US" sz="2000" b="1" dirty="0"/>
              <a:t>Logical model</a:t>
            </a:r>
            <a:r>
              <a:rPr lang="en-US" altLang="en-US" sz="2000" dirty="0"/>
              <a:t> – focus on the logical processes</a:t>
            </a:r>
          </a:p>
          <a:p>
            <a:pPr marL="742950" lvl="2" indent="-342900"/>
            <a:r>
              <a:rPr lang="en-US" altLang="en-US" sz="2000" b="1" dirty="0"/>
              <a:t>Physical model </a:t>
            </a:r>
            <a:r>
              <a:rPr lang="en-US" altLang="en-US" sz="2000" dirty="0"/>
              <a:t>– focus on the physical components performing the logical process</a:t>
            </a:r>
          </a:p>
          <a:p>
            <a:pPr marL="457200" lvl="1" indent="0">
              <a:lnSpc>
                <a:spcPct val="90000"/>
              </a:lnSpc>
              <a:spcBef>
                <a:spcPts val="640"/>
              </a:spcBef>
              <a:buSzPct val="100000"/>
              <a:buNone/>
            </a:pPr>
            <a:endParaRPr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E04D-AF5B-45B0-B542-336BFE48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Components of a Data flow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1313656" y="1058863"/>
            <a:ext cx="7467600" cy="522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2" indent="-342900"/>
            <a:r>
              <a:rPr lang="en-US" altLang="en-US" sz="2000" b="1" dirty="0"/>
              <a:t>External Actor: </a:t>
            </a:r>
            <a:r>
              <a:rPr lang="en-US" altLang="en-US" sz="2000" dirty="0"/>
              <a:t>A person or another system outside the scope of the system modeled.</a:t>
            </a:r>
            <a:endParaRPr lang="en-US" altLang="en-US" sz="1600" dirty="0"/>
          </a:p>
          <a:p>
            <a:pPr marL="1200150" lvl="3" indent="-342900"/>
            <a:r>
              <a:rPr lang="en-US" altLang="en-US" sz="1600" dirty="0"/>
              <a:t>Depicted by a square or rectangle</a:t>
            </a:r>
          </a:p>
          <a:p>
            <a:pPr marL="1200150" lvl="3" indent="-342900"/>
            <a:r>
              <a:rPr lang="en-US" altLang="en-US" sz="1600" dirty="0"/>
              <a:t>Define the “boundary” or  scope of a system being modeled.</a:t>
            </a:r>
          </a:p>
          <a:p>
            <a:pPr marL="1200150" lvl="3" indent="-342900"/>
            <a:r>
              <a:rPr lang="en-US" altLang="en-US" sz="1600" dirty="0"/>
              <a:t>Work &amp; activities may occur inside the external agent, but out of scope of what’s being modeled.</a:t>
            </a:r>
            <a:endParaRPr lang="en-US" altLang="en-US" sz="2000" dirty="0"/>
          </a:p>
          <a:p>
            <a:pPr marL="1200150" lvl="3" indent="-342900"/>
            <a:r>
              <a:rPr lang="en-US" altLang="en-US" sz="1600" dirty="0"/>
              <a:t>As scope changes, external agents can  become processes, and vice versa.</a:t>
            </a:r>
          </a:p>
          <a:p>
            <a:pPr marL="1200150" lvl="3" indent="-342900"/>
            <a:r>
              <a:rPr lang="en-US" altLang="en-US" sz="1600" dirty="0"/>
              <a:t>Permissible to duplicate (Whitten 2007), should be at the edges of DFDs and should be minimized.</a:t>
            </a:r>
          </a:p>
          <a:p>
            <a:pPr marL="742950" lvl="2" indent="-342900"/>
            <a:r>
              <a:rPr lang="en-US" altLang="en-US" sz="2000" b="1" dirty="0"/>
              <a:t>Process</a:t>
            </a:r>
            <a:r>
              <a:rPr lang="en-US" altLang="en-US" sz="2000" dirty="0"/>
              <a:t> performed by a component of the system in response to incoming data flows or conditions. (Whitten, 2007)</a:t>
            </a:r>
          </a:p>
          <a:p>
            <a:pPr marL="1200150" lvl="3" indent="-342900"/>
            <a:r>
              <a:rPr lang="en-US" altLang="en-US" sz="1600" dirty="0"/>
              <a:t>Depicted by oval, circle or </a:t>
            </a:r>
            <a:r>
              <a:rPr lang="en-US" altLang="en-US" sz="1600" b="1" dirty="0"/>
              <a:t>rounded</a:t>
            </a:r>
            <a:r>
              <a:rPr lang="en-US" altLang="en-US" sz="1600" dirty="0"/>
              <a:t> rectangle</a:t>
            </a:r>
          </a:p>
          <a:p>
            <a:pPr marL="1200150" lvl="3" indent="-342900"/>
            <a:r>
              <a:rPr lang="en-US" altLang="en-US" sz="1600" dirty="0"/>
              <a:t>Logical dataflow: represents a logical process such as a specific Extract, transform or load component.</a:t>
            </a:r>
          </a:p>
          <a:p>
            <a:pPr marL="1200150" lvl="3" indent="-342900"/>
            <a:r>
              <a:rPr lang="en-US" altLang="en-US" sz="1600" dirty="0"/>
              <a:t>Physical dataflow: represents a component which performs Extract, transform or load process or multiple processes.</a:t>
            </a:r>
          </a:p>
          <a:p>
            <a:pPr marL="1200150" lvl="3" indent="-342900"/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400050" lvl="2" indent="0">
              <a:buNone/>
            </a:pPr>
            <a:r>
              <a:rPr lang="en-US" altLang="en-US" sz="2400" dirty="0"/>
              <a:t>  </a:t>
            </a:r>
            <a:endParaRPr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E04D-AF5B-45B0-B542-336BFE48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6A60F7-522B-1325-7D1D-76EC7FC6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1" y="4132963"/>
            <a:ext cx="1470207" cy="19883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7F0095-9158-3FA0-4B93-352D5D3AD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1" y="1033463"/>
            <a:ext cx="1409897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3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54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Components of a Data flow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1219200" y="900113"/>
            <a:ext cx="7010400" cy="466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2" indent="-342900"/>
            <a:r>
              <a:rPr lang="en-US" altLang="en-US" sz="2000" b="1" dirty="0"/>
              <a:t>Data Store</a:t>
            </a:r>
            <a:r>
              <a:rPr lang="en-US" altLang="en-US" sz="2000" dirty="0"/>
              <a:t> Stored data intended for later use, such as file, table, database or data frame</a:t>
            </a:r>
          </a:p>
          <a:p>
            <a:pPr marL="1200150" lvl="3" indent="-342900"/>
            <a:r>
              <a:rPr lang="en-US" altLang="en-US" sz="1600" dirty="0"/>
              <a:t>Depicted by data store label with line above and below, or data store symbol</a:t>
            </a:r>
          </a:p>
          <a:p>
            <a:pPr marL="1200150" lvl="3" indent="-342900"/>
            <a:r>
              <a:rPr lang="en-US" altLang="en-US" sz="1600" dirty="0"/>
              <a:t>A data store is “data at rest” compared to a data flow that is “data in motion.” (Whitten, 2007)</a:t>
            </a:r>
          </a:p>
          <a:p>
            <a:pPr marL="1200150" lvl="3" indent="-342900"/>
            <a:r>
              <a:rPr lang="en-US" altLang="en-US" sz="1600" dirty="0"/>
              <a:t>Permissible to duplicate (Whitten 2007), should be at the edges of DFDs and should be minimized.</a:t>
            </a:r>
            <a:endParaRPr lang="en-US" altLang="en-US" sz="2000" b="1" dirty="0"/>
          </a:p>
          <a:p>
            <a:pPr marL="742950" lvl="2" indent="-342900"/>
            <a:r>
              <a:rPr lang="en-US" altLang="en-US" sz="2000" b="1" dirty="0"/>
              <a:t>Data flow: </a:t>
            </a:r>
            <a:r>
              <a:rPr lang="en-US" altLang="en-US" sz="2000" dirty="0"/>
              <a:t>Data that is input to or output from a process. (Whitten, 2007).</a:t>
            </a:r>
            <a:endParaRPr lang="en-US" altLang="en-US" sz="1600" dirty="0"/>
          </a:p>
          <a:p>
            <a:pPr marL="1200150" lvl="3" indent="-342900"/>
            <a:r>
              <a:rPr lang="en-US" altLang="en-US" sz="1600" dirty="0"/>
              <a:t>A data flow is data in motion</a:t>
            </a:r>
          </a:p>
          <a:p>
            <a:pPr marL="1200150" lvl="3" indent="-342900"/>
            <a:r>
              <a:rPr lang="en-US" altLang="en-US" sz="1600" dirty="0"/>
              <a:t>Label represents data sent</a:t>
            </a:r>
          </a:p>
          <a:p>
            <a:pPr marL="1200150" lvl="3" indent="-342900"/>
            <a:r>
              <a:rPr lang="en-US" altLang="en-US" sz="1600" dirty="0"/>
              <a:t>Data flows connect external agents, processes, and data stores</a:t>
            </a:r>
          </a:p>
          <a:p>
            <a:pPr marL="1200150" lvl="3" indent="-342900"/>
            <a:r>
              <a:rPr lang="en-US" altLang="en-US" sz="1600" dirty="0"/>
              <a:t>A data flow may also be used to represent the creation, reading, deletion, or updating of data in a file, database or a data frame</a:t>
            </a:r>
          </a:p>
          <a:p>
            <a:pPr marL="857250" lvl="3" indent="0">
              <a:buNone/>
            </a:pPr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400050" lvl="2" indent="0">
              <a:buNone/>
            </a:pPr>
            <a:r>
              <a:rPr lang="en-US" altLang="en-US" sz="2400" dirty="0"/>
              <a:t>  </a:t>
            </a:r>
            <a:endParaRPr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E04D-AF5B-45B0-B542-336BFE48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DA9A9D-136A-D5A0-35F9-7467BB31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5574908"/>
            <a:ext cx="6858000" cy="1068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848AE-8824-8995-A07C-936B31344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1" y="1447800"/>
            <a:ext cx="1695687" cy="1247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72D28-4ABC-8DD8-3731-1BB3A57AC8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886200"/>
            <a:ext cx="140037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11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99381"/>
            <a:ext cx="1752600" cy="3553619"/>
          </a:xfrm>
        </p:spPr>
        <p:txBody>
          <a:bodyPr>
            <a:noAutofit/>
          </a:bodyPr>
          <a:lstStyle/>
          <a:p>
            <a:r>
              <a:rPr lang="en-US" sz="4000" dirty="0"/>
              <a:t>Illegal Data Flows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25400"/>
            <a:ext cx="1141526" cy="50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953000" y="6426318"/>
            <a:ext cx="3184718" cy="355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  <a:buFontTx/>
              <a:buNone/>
            </a:pPr>
            <a:r>
              <a:rPr lang="en-US" altLang="en-US" dirty="0"/>
              <a:t>Figure 9-9 P330 (Whitten, 2007)</a:t>
            </a:r>
          </a:p>
        </p:txBody>
      </p:sp>
      <p:pic>
        <p:nvPicPr>
          <p:cNvPr id="6" name="Picture 5" descr="whi74173_09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1000"/>
            <a:ext cx="644524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0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54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Logical compliments Physical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1219200" y="900113"/>
            <a:ext cx="7010400" cy="466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lvl="2" indent="-342900"/>
            <a:r>
              <a:rPr lang="en-US" altLang="en-US" sz="2000" b="1" dirty="0"/>
              <a:t>Logical model</a:t>
            </a:r>
            <a:r>
              <a:rPr lang="en-US" altLang="en-US" sz="2000" dirty="0"/>
              <a:t> – focus on the logical processes</a:t>
            </a:r>
          </a:p>
          <a:p>
            <a:pPr marL="400050" lvl="2" indent="0">
              <a:buNone/>
            </a:pPr>
            <a:endParaRPr lang="en-US" altLang="en-US" sz="2000" dirty="0"/>
          </a:p>
          <a:p>
            <a:pPr marL="742950" lvl="2" indent="-342900"/>
            <a:endParaRPr lang="en-US" altLang="en-US" sz="2000" dirty="0"/>
          </a:p>
          <a:p>
            <a:pPr marL="742950" lvl="2" indent="-342900"/>
            <a:endParaRPr lang="en-US" altLang="en-US" sz="2000" dirty="0"/>
          </a:p>
          <a:p>
            <a:pPr marL="400050" lvl="2" indent="0">
              <a:buNone/>
            </a:pPr>
            <a:endParaRPr lang="en-US" altLang="en-US" sz="2000" dirty="0"/>
          </a:p>
          <a:p>
            <a:pPr marL="400050" lvl="2" indent="0">
              <a:buNone/>
            </a:pPr>
            <a:endParaRPr lang="en-US" altLang="en-US" sz="2000" dirty="0"/>
          </a:p>
          <a:p>
            <a:pPr marL="742950" lvl="2" indent="-342900"/>
            <a:endParaRPr lang="en-US" altLang="en-US" sz="2000" b="1" dirty="0"/>
          </a:p>
          <a:p>
            <a:pPr marL="742950" lvl="2" indent="-342900"/>
            <a:endParaRPr lang="en-US" altLang="en-US" sz="2000" b="1" dirty="0"/>
          </a:p>
          <a:p>
            <a:pPr marL="742950" lvl="2" indent="-342900"/>
            <a:r>
              <a:rPr lang="en-US" altLang="en-US" sz="2000" b="1" dirty="0"/>
              <a:t>Physical model </a:t>
            </a:r>
            <a:r>
              <a:rPr lang="en-US" altLang="en-US" sz="2000" dirty="0"/>
              <a:t>– focus on the physical components performing the most important logical processes</a:t>
            </a:r>
          </a:p>
          <a:p>
            <a:pPr marL="857250" lvl="3" indent="0">
              <a:buNone/>
            </a:pPr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1200150" lvl="3" indent="-342900"/>
            <a:endParaRPr lang="en-US" altLang="en-US" sz="1600" dirty="0"/>
          </a:p>
          <a:p>
            <a:pPr marL="400050" lvl="2" indent="0">
              <a:buNone/>
            </a:pPr>
            <a:r>
              <a:rPr lang="en-US" altLang="en-US" sz="2400" dirty="0"/>
              <a:t>  </a:t>
            </a:r>
            <a:endParaRPr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E04D-AF5B-45B0-B542-336BFE48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D66EC6-EECA-1FED-D30E-A7D6168C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658039"/>
            <a:ext cx="7772400" cy="1649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7CB5B1-0552-1EA3-E517-788F5A46D721}"/>
              </a:ext>
            </a:extLst>
          </p:cNvPr>
          <p:cNvSpPr txBox="1"/>
          <p:nvPr/>
        </p:nvSpPr>
        <p:spPr>
          <a:xfrm>
            <a:off x="333375" y="6370474"/>
            <a:ext cx="8477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342900"/>
            <a:r>
              <a:rPr lang="en-US" altLang="en-US" sz="1600" dirty="0">
                <a:solidFill>
                  <a:srgbClr val="FF0000"/>
                </a:solidFill>
              </a:rPr>
              <a:t>Notice in the above example the SCD1 maintenance is missing and should be added in the process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52ACE97-763D-E73D-703A-944582F7C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404338"/>
            <a:ext cx="7086600" cy="23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527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1150938" y="214313"/>
            <a:ext cx="7793037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What should an ETL tool manage</a:t>
            </a:r>
            <a:br>
              <a:rPr lang="en-US" sz="4000" b="0" i="0" u="none" strike="noStrike" cap="none" dirty="0">
                <a:ea typeface="Tahoma"/>
                <a:cs typeface="Tahoma"/>
                <a:sym typeface="Tahoma"/>
              </a:rPr>
            </a:br>
            <a:r>
              <a:rPr lang="en-US" sz="4000" b="0" i="0" u="none" strike="noStrike" cap="none" dirty="0">
                <a:ea typeface="Tahoma"/>
                <a:cs typeface="Tahoma"/>
                <a:sym typeface="Tahoma"/>
              </a:rPr>
              <a:t>Both off-Shelf or custom built</a:t>
            </a:r>
            <a:endParaRPr sz="40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52"/>
          <p:cNvSpPr txBox="1">
            <a:spLocks noGrp="1"/>
          </p:cNvSpPr>
          <p:nvPr>
            <p:ph type="body" idx="1"/>
          </p:nvPr>
        </p:nvSpPr>
        <p:spPr>
          <a:xfrm>
            <a:off x="1144264" y="1752600"/>
            <a:ext cx="77724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Structure and usage of each data source</a:t>
            </a:r>
            <a:endParaRPr sz="24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Extraction/Transmission mechanisms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400" dirty="0"/>
              <a:t>Location of incoming feed directories</a:t>
            </a:r>
            <a:endParaRPr sz="24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Structure of the destination data warehouse</a:t>
            </a:r>
            <a:endParaRPr sz="28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Rules for cleansing and deduping</a:t>
            </a:r>
            <a:endParaRPr sz="28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Rules or stipulations for scheduling</a:t>
            </a:r>
            <a:endParaRPr sz="2800" dirty="0"/>
          </a:p>
          <a:p>
            <a:pPr marR="0" lvl="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ct val="100000"/>
            </a:pPr>
            <a:r>
              <a:rPr lang="en-US" sz="28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Credentials for data sources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Usernames for systems, with passwords or encryption keys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Host names and service ports</a:t>
            </a:r>
          </a:p>
          <a:p>
            <a:pPr marL="457200" lvl="1" indent="0">
              <a:lnSpc>
                <a:spcPct val="90000"/>
              </a:lnSpc>
              <a:spcBef>
                <a:spcPts val="640"/>
              </a:spcBef>
              <a:buSzPct val="100000"/>
              <a:buNone/>
            </a:pPr>
            <a:endParaRPr sz="24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5E04D-AF5B-45B0-B542-336BFE481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2942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DCFE6-5EFF-44EB-B63B-B51E7E662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098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Kimball's checklist before launching the ETL design and development effort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19AF0-4246-472E-A24F-40F4436479BF}"/>
              </a:ext>
            </a:extLst>
          </p:cNvPr>
          <p:cNvSpPr txBox="1"/>
          <p:nvPr/>
        </p:nvSpPr>
        <p:spPr>
          <a:xfrm>
            <a:off x="6553200" y="6488668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indent="-283464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(beginning of chapter </a:t>
            </a:r>
            <a:r>
              <a:rPr lang="en-US" sz="11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19</a:t>
            </a:r>
            <a:r>
              <a:rPr lang="en-US" sz="12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Google Shape;340;p52">
            <a:extLst>
              <a:ext uri="{FF2B5EF4-FFF2-40B4-BE49-F238E27FC236}">
                <a16:creationId xmlns:a16="http://schemas.microsoft.com/office/drawing/2014/main" id="{A22C61BC-0501-49B0-88A1-3BB8BF030DDC}"/>
              </a:ext>
            </a:extLst>
          </p:cNvPr>
          <p:cNvSpPr txBox="1">
            <a:spLocks/>
          </p:cNvSpPr>
          <p:nvPr/>
        </p:nvSpPr>
        <p:spPr>
          <a:xfrm>
            <a:off x="533400" y="1508918"/>
            <a:ext cx="7772400" cy="52728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Business Needs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SzPct val="100000"/>
            </a:pPr>
            <a:r>
              <a:rPr lang="en-US" sz="16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Helps decide on data choices, transformations</a:t>
            </a:r>
            <a:endParaRPr lang="en-US" sz="1600" dirty="0"/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Compliance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600" dirty="0"/>
              <a:t>Legal and reporting compliance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600" dirty="0"/>
              <a:t>Availability in sources of data, or how data is handled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600" dirty="0"/>
              <a:t>For example – Google Data Studio does not yet comply with FIRPA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Data Quality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600" dirty="0"/>
              <a:t>How data will impact business, care and handling, distribution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Security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600" dirty="0"/>
              <a:t>Access controls and data privacy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Data Integration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Data Latency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600" dirty="0"/>
              <a:t>How quickly can the data be loaded before it’s no longer useful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Archiving and Lineage</a:t>
            </a:r>
          </a:p>
          <a:p>
            <a:pPr lvl="1"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400" dirty="0"/>
              <a:t>Works with compliance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BI Delivery Interfaces</a:t>
            </a:r>
          </a:p>
          <a:p>
            <a:pPr>
              <a:lnSpc>
                <a:spcPct val="90000"/>
              </a:lnSpc>
              <a:spcBef>
                <a:spcPts val="640"/>
              </a:spcBef>
              <a:buSzPct val="100000"/>
            </a:pPr>
            <a:r>
              <a:rPr lang="en-US" sz="1800" dirty="0"/>
              <a:t>Legacy Licenses</a:t>
            </a:r>
          </a:p>
          <a:p>
            <a:pPr marL="457200" lvl="1" indent="0">
              <a:lnSpc>
                <a:spcPct val="90000"/>
              </a:lnSpc>
              <a:spcBef>
                <a:spcPts val="640"/>
              </a:spcBef>
              <a:buSzPct val="100000"/>
              <a:buFont typeface="Arial" pitchFamily="34" charset="0"/>
              <a:buNone/>
            </a:pPr>
            <a:endParaRPr lang="en-US" sz="2400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6A31F-F2D6-4FC7-B984-7BAA6C309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805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410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sz="2400" dirty="0"/>
              <a:t>BU MET CS689 Module 3.</a:t>
            </a:r>
          </a:p>
          <a:p>
            <a:r>
              <a:rPr lang="en-US" sz="2400" dirty="0"/>
              <a:t>Kimball, Ralph, and </a:t>
            </a:r>
            <a:r>
              <a:rPr lang="en-US" sz="2400" dirty="0" err="1"/>
              <a:t>Margy</a:t>
            </a:r>
            <a:r>
              <a:rPr lang="en-US" sz="2400" dirty="0"/>
              <a:t> Ross. The Data Warehouse Toolkit: The Definitive Guide to Dimensional Modeling. John Wiley Sons, 2013. </a:t>
            </a:r>
          </a:p>
          <a:p>
            <a:r>
              <a:rPr lang="en-US" sz="2400" dirty="0"/>
              <a:t>Krishnan, K. (2013). Data warehousing in the age of big data. Morgan Kaufmann. </a:t>
            </a:r>
          </a:p>
          <a:p>
            <a:r>
              <a:rPr lang="en-US" sz="2400" dirty="0"/>
              <a:t>Whitten, B. (2007). Systems analysis &amp; design methods. (7th ed.). New York, NY: McGraw-Hill Irwin.</a:t>
            </a:r>
          </a:p>
          <a:p>
            <a:r>
              <a:rPr lang="en-US" sz="2400" dirty="0"/>
              <a:t>Coronel, Morris, Rob (2013).</a:t>
            </a:r>
            <a:r>
              <a:rPr lang="en-US" sz="2400" i="1" dirty="0"/>
              <a:t> Database Systems: Design, Implementation &amp; Management.  Ninth Edition</a:t>
            </a:r>
            <a:r>
              <a:rPr lang="en-US" sz="2400" dirty="0"/>
              <a:t>. Boston: Cengage Learning</a:t>
            </a:r>
          </a:p>
          <a:p>
            <a:r>
              <a:rPr lang="en-US" sz="2400" dirty="0"/>
              <a:t>W3Schools</a:t>
            </a:r>
          </a:p>
          <a:p>
            <a:r>
              <a:rPr lang="en-US" sz="2400" dirty="0">
                <a:hlinkClick r:id="rId2"/>
              </a:rPr>
              <a:t>www.sqlshack.com</a:t>
            </a:r>
            <a:endParaRPr lang="en-US" sz="2400" dirty="0"/>
          </a:p>
          <a:p>
            <a:r>
              <a:rPr lang="en-US" sz="2400" dirty="0"/>
              <a:t>Miner, John (2023) https://github.com/JohnMiner3/community-work/blob/master/transition-tsql-skills-to-spark/adb%20code%20samples/03-refining-lending-club-data.py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>
              <a:lnSpc>
                <a:spcPct val="90000"/>
              </a:lnSpc>
            </a:pPr>
            <a:endParaRPr lang="en-GB" sz="2400" dirty="0"/>
          </a:p>
          <a:p>
            <a:pPr marL="0" indent="0">
              <a:lnSpc>
                <a:spcPct val="90000"/>
              </a:lnSpc>
              <a:buNone/>
            </a:pPr>
            <a:br>
              <a:rPr lang="en-US" altLang="en-US" sz="2400" dirty="0"/>
            </a:br>
            <a:endParaRPr lang="en-US" alt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25400"/>
            <a:ext cx="1141526" cy="50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689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3AB7-323E-4563-A703-34B9B7E2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884725"/>
          </a:xfrm>
        </p:spPr>
        <p:txBody>
          <a:bodyPr>
            <a:normAutofit/>
          </a:bodyPr>
          <a:lstStyle/>
          <a:p>
            <a:r>
              <a:rPr lang="en-US" sz="4000" dirty="0"/>
              <a:t>ETL or ELT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82260-3F7B-4940-9961-694E6D23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2212" y="1336430"/>
            <a:ext cx="7772400" cy="5369169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Traditional ETL approach</a:t>
            </a:r>
          </a:p>
          <a:p>
            <a:pPr lvl="1"/>
            <a:r>
              <a:rPr lang="en-US" sz="2400" dirty="0"/>
              <a:t>Extract from source into staging tables/landing area</a:t>
            </a:r>
          </a:p>
          <a:p>
            <a:pPr lvl="1"/>
            <a:r>
              <a:rPr lang="en-US" sz="2400" dirty="0"/>
              <a:t>Transform</a:t>
            </a:r>
          </a:p>
          <a:p>
            <a:pPr lvl="1"/>
            <a:r>
              <a:rPr lang="en-US" sz="2400" dirty="0"/>
              <a:t>Load into warehouse</a:t>
            </a:r>
          </a:p>
          <a:p>
            <a:r>
              <a:rPr lang="en-US" sz="2800" dirty="0"/>
              <a:t>Another approach</a:t>
            </a:r>
          </a:p>
          <a:p>
            <a:pPr lvl="1"/>
            <a:r>
              <a:rPr lang="en-US" sz="2400" dirty="0"/>
              <a:t>Extract from source</a:t>
            </a:r>
          </a:p>
          <a:p>
            <a:pPr lvl="1"/>
            <a:r>
              <a:rPr lang="en-US" sz="2400" dirty="0"/>
              <a:t>Load</a:t>
            </a:r>
          </a:p>
          <a:p>
            <a:pPr lvl="2"/>
            <a:r>
              <a:rPr lang="en-US" sz="2000" dirty="0"/>
              <a:t>Data lake or directly target DW tables</a:t>
            </a:r>
          </a:p>
          <a:p>
            <a:pPr lvl="1"/>
            <a:r>
              <a:rPr lang="en-US" sz="2400" dirty="0"/>
              <a:t>Transform</a:t>
            </a:r>
          </a:p>
          <a:p>
            <a:pPr lvl="1"/>
            <a:r>
              <a:rPr lang="en-US" sz="2400" dirty="0"/>
              <a:t>Some transformed data may be loaded into a formal data warehouse, or analytical database</a:t>
            </a:r>
          </a:p>
          <a:p>
            <a:r>
              <a:rPr lang="en-US" sz="2800" dirty="0"/>
              <a:t>In reality “E”+”T”+”L” is potentially a multi step process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A2272-06D8-45FB-9F81-85C17C32F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What do people mean when they say 'Tomato Tomato'? - Quora">
            <a:extLst>
              <a:ext uri="{FF2B5EF4-FFF2-40B4-BE49-F238E27FC236}">
                <a16:creationId xmlns:a16="http://schemas.microsoft.com/office/drawing/2014/main" id="{5DB795D4-A604-4F0E-8FF3-D6C5D1BF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52400"/>
            <a:ext cx="1657350" cy="114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563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81000" y="214313"/>
            <a:ext cx="8562975" cy="115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ea typeface="Tahoma"/>
                <a:cs typeface="Tahoma"/>
                <a:sym typeface="Tahoma"/>
              </a:rPr>
              <a:t>“Off the Shelf” ETL Alternative</a:t>
            </a:r>
            <a:endParaRPr sz="4400" b="0" i="0" u="none" strike="noStrike" cap="none" dirty="0">
              <a:ea typeface="Tahoma"/>
              <a:cs typeface="Tahoma"/>
              <a:sym typeface="Tahoma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618930" y="1400856"/>
            <a:ext cx="7772400" cy="345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Don’t re-invent the wheel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Instead of implementing mapping, transformation via Python or SQL – use an existing tool</a:t>
            </a:r>
            <a:endParaRPr lang="en-US" sz="200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Many options such as, SQL Server SSIS, Informatica, Goldengate, DataStage as well as open-source tools</a:t>
            </a:r>
          </a:p>
          <a:p>
            <a:pPr marR="0" lvl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Wide connectivity to data sources and destinations</a:t>
            </a:r>
            <a:endParaRPr sz="2400" dirty="0"/>
          </a:p>
          <a:p>
            <a:pPr marR="0" lvl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SzPct val="100000"/>
            </a:pPr>
            <a:r>
              <a:rPr lang="en-US" sz="24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However</a:t>
            </a:r>
          </a:p>
          <a:p>
            <a:pPr lvl="1">
              <a:lnSpc>
                <a:spcPct val="80000"/>
              </a:lnSpc>
              <a:spcBef>
                <a:spcPts val="592"/>
              </a:spcBef>
              <a:buSzPct val="100000"/>
            </a:pP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Not </a:t>
            </a: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a silver bullet – tools are somewhat limited to more complex transformations. </a:t>
            </a:r>
          </a:p>
          <a:p>
            <a:pPr lvl="1">
              <a:lnSpc>
                <a:spcPct val="80000"/>
              </a:lnSpc>
              <a:spcBef>
                <a:spcPts val="592"/>
              </a:spcBef>
              <a:buSzPct val="100000"/>
            </a:pPr>
            <a:r>
              <a:rPr lang="en-US" sz="2000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E</a:t>
            </a:r>
            <a:r>
              <a:rPr lang="en-US" sz="2000" b="0" i="0" u="none" strike="noStrike" cap="none" dirty="0">
                <a:solidFill>
                  <a:schemeClr val="dk1"/>
                </a:solidFill>
                <a:ea typeface="Tahoma"/>
                <a:cs typeface="Tahoma"/>
                <a:sym typeface="Tahoma"/>
              </a:rPr>
              <a:t>xtensive analysis of existing data and intended use must still be done.</a:t>
            </a:r>
            <a:endParaRPr sz="2000" b="0" i="0" u="none" strike="noStrike" cap="none" dirty="0">
              <a:solidFill>
                <a:schemeClr val="dk1"/>
              </a:solidFill>
              <a:ea typeface="Tahoma"/>
              <a:cs typeface="Tahoma"/>
              <a:sym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410F2-7B52-4B3C-9C72-1029E8177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76200"/>
            <a:ext cx="1066799" cy="46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C904F0-C477-45A3-B636-887E7483D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74" y="4615183"/>
            <a:ext cx="2376811" cy="2065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10DD9A-F0CE-4085-93F2-5A8935C20F5D}"/>
              </a:ext>
            </a:extLst>
          </p:cNvPr>
          <p:cNvSpPr txBox="1"/>
          <p:nvPr/>
        </p:nvSpPr>
        <p:spPr>
          <a:xfrm>
            <a:off x="2895600" y="6643687"/>
            <a:ext cx="441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https://www.learnmsbitutorials.net/slowly-changing-dimensions-ssis.php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43C40-3FE8-419B-84CC-37DD888B5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159" y="4453536"/>
            <a:ext cx="2615469" cy="22168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5744</TotalTime>
  <Words>5409</Words>
  <Application>Microsoft Office PowerPoint</Application>
  <PresentationFormat>On-screen Show (4:3)</PresentationFormat>
  <Paragraphs>707</Paragraphs>
  <Slides>79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ＭＳ Ｐゴシック</vt:lpstr>
      <vt:lpstr>Arial</vt:lpstr>
      <vt:lpstr>Calibri</vt:lpstr>
      <vt:lpstr>Courier New</vt:lpstr>
      <vt:lpstr>inherit</vt:lpstr>
      <vt:lpstr>MarkPro-NarrowBook</vt:lpstr>
      <vt:lpstr>Noto Sans Symbols</vt:lpstr>
      <vt:lpstr>Tahoma</vt:lpstr>
      <vt:lpstr>Times New Roman</vt:lpstr>
      <vt:lpstr>Verdana</vt:lpstr>
      <vt:lpstr>Office Theme</vt:lpstr>
      <vt:lpstr>CS689 Module 3-Extract, Transform, Load  </vt:lpstr>
      <vt:lpstr>Agenda</vt:lpstr>
      <vt:lpstr>Kimball’s BI architecture</vt:lpstr>
      <vt:lpstr>Extract, Transform, Load</vt:lpstr>
      <vt:lpstr>Review DW Implementation Process</vt:lpstr>
      <vt:lpstr>ETL Challenge</vt:lpstr>
      <vt:lpstr>Scrub, Rinse, Repeat</vt:lpstr>
      <vt:lpstr>ETL or ELT</vt:lpstr>
      <vt:lpstr>“Off the Shelf” ETL Alternative</vt:lpstr>
      <vt:lpstr>Extraction – Data sources</vt:lpstr>
      <vt:lpstr>(Remote) Operational Data Stores</vt:lpstr>
      <vt:lpstr>Data Feeds- Flat File Sources</vt:lpstr>
      <vt:lpstr>Flat File Example</vt:lpstr>
      <vt:lpstr>Flat File Sources Challenges</vt:lpstr>
      <vt:lpstr>Semi-Structured Data feeds</vt:lpstr>
      <vt:lpstr>XML Example</vt:lpstr>
      <vt:lpstr>XML - Elements</vt:lpstr>
      <vt:lpstr>XML - Attributes </vt:lpstr>
      <vt:lpstr>Where’s the metadata?</vt:lpstr>
      <vt:lpstr>JSON/XML</vt:lpstr>
      <vt:lpstr>Semi-Structured Data – API FitBit</vt:lpstr>
      <vt:lpstr>YAML Example</vt:lpstr>
      <vt:lpstr>Apache Parquet Files</vt:lpstr>
      <vt:lpstr>Streaming Data</vt:lpstr>
      <vt:lpstr>Considerations/Tradeoffs</vt:lpstr>
      <vt:lpstr>Staging Areas</vt:lpstr>
      <vt:lpstr>Data Lakes vs. Data Lakehouses vs. data warehouses</vt:lpstr>
      <vt:lpstr>PowerPoint Presentation</vt:lpstr>
      <vt:lpstr>Loading directly into SQL  vs. Python pre-processing</vt:lpstr>
      <vt:lpstr>Example load  from Python into RDBMS</vt:lpstr>
      <vt:lpstr>DB connection parameters</vt:lpstr>
      <vt:lpstr>Example Python  loading into SQL Server</vt:lpstr>
      <vt:lpstr>Example Python  loading into PostgreSQL</vt:lpstr>
      <vt:lpstr>Transformation Activities</vt:lpstr>
      <vt:lpstr>Data Quality Screens</vt:lpstr>
      <vt:lpstr>Data Quality Screens</vt:lpstr>
      <vt:lpstr>Cleansing/Scrubbing</vt:lpstr>
      <vt:lpstr>Deduplication/Consistency</vt:lpstr>
      <vt:lpstr>Simple Transforms</vt:lpstr>
      <vt:lpstr>Numeric Functions</vt:lpstr>
      <vt:lpstr>Conversion Functions</vt:lpstr>
      <vt:lpstr>Date &amp; Time Functions </vt:lpstr>
      <vt:lpstr>Complex Transforms</vt:lpstr>
      <vt:lpstr>Sting  Functions</vt:lpstr>
      <vt:lpstr>Aggregate Functions in SQL</vt:lpstr>
      <vt:lpstr>Python – Utilizing Pandas</vt:lpstr>
      <vt:lpstr>SQL or Python</vt:lpstr>
      <vt:lpstr>SQL or Python</vt:lpstr>
      <vt:lpstr>Restructuring</vt:lpstr>
      <vt:lpstr>Loading Order  for Dimensions and Facts</vt:lpstr>
      <vt:lpstr>ETL is NOT a one-time process</vt:lpstr>
      <vt:lpstr>Loading SCD1</vt:lpstr>
      <vt:lpstr>Loading SCD2</vt:lpstr>
      <vt:lpstr>Loading SCD3</vt:lpstr>
      <vt:lpstr>Loading Fact</vt:lpstr>
      <vt:lpstr>How do we know what has changed</vt:lpstr>
      <vt:lpstr>UNION, INTERSECT, EXCEPT</vt:lpstr>
      <vt:lpstr>UNION/UNION ALL COMBINE RECORDS FROM TWO QUERIES</vt:lpstr>
      <vt:lpstr>EXCEPT THIS WILL FIND ALL THE CHANTES!!</vt:lpstr>
      <vt:lpstr>INTERSECT THIS WILL FIND ALL THE MATCHES!!</vt:lpstr>
      <vt:lpstr>SQL SERVER - MERGE</vt:lpstr>
      <vt:lpstr>POSTGRESQL - UPSERT</vt:lpstr>
      <vt:lpstr>Potential Issues with Data Source Keys</vt:lpstr>
      <vt:lpstr>Resolve Keys through Surrogates</vt:lpstr>
      <vt:lpstr>Key Management</vt:lpstr>
      <vt:lpstr>Using Sequences</vt:lpstr>
      <vt:lpstr>DDL Auto-Increment</vt:lpstr>
      <vt:lpstr>Load and Verification</vt:lpstr>
      <vt:lpstr>Managing Load Around DW activity</vt:lpstr>
      <vt:lpstr>Load Errors table/reports</vt:lpstr>
      <vt:lpstr>Verification</vt:lpstr>
      <vt:lpstr>Data Flows  Visualize the ETL process</vt:lpstr>
      <vt:lpstr>Components of a Data flow</vt:lpstr>
      <vt:lpstr>Components of a Data flow</vt:lpstr>
      <vt:lpstr>Illegal Data Flows</vt:lpstr>
      <vt:lpstr>Logical compliments Physical</vt:lpstr>
      <vt:lpstr>What should an ETL tool manage Both off-Shelf or custom built</vt:lpstr>
      <vt:lpstr>Kimball's checklist before launching the ETL design and development effort </vt:lpstr>
      <vt:lpstr>References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Logistics  &amp;  Week 1 Assignment</dc:title>
  <dc:creator>Jack Polnar</dc:creator>
  <cp:lastModifiedBy>Jack Polnar</cp:lastModifiedBy>
  <cp:revision>214</cp:revision>
  <dcterms:created xsi:type="dcterms:W3CDTF">2011-11-01T22:53:33Z</dcterms:created>
  <dcterms:modified xsi:type="dcterms:W3CDTF">2024-03-30T13:48:12Z</dcterms:modified>
</cp:coreProperties>
</file>